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8" r:id="rId2"/>
  </p:sldMasterIdLst>
  <p:notesMasterIdLst>
    <p:notesMasterId r:id="rId14"/>
  </p:notesMasterIdLst>
  <p:sldIdLst>
    <p:sldId id="256" r:id="rId3"/>
    <p:sldId id="455" r:id="rId4"/>
    <p:sldId id="525" r:id="rId5"/>
    <p:sldId id="566" r:id="rId6"/>
    <p:sldId id="570" r:id="rId7"/>
    <p:sldId id="510" r:id="rId8"/>
    <p:sldId id="567" r:id="rId9"/>
    <p:sldId id="568" r:id="rId10"/>
    <p:sldId id="571" r:id="rId11"/>
    <p:sldId id="572" r:id="rId12"/>
    <p:sldId id="569" r:id="rId13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6" autoAdjust="0"/>
    <p:restoredTop sz="86432" autoAdjust="0"/>
  </p:normalViewPr>
  <p:slideViewPr>
    <p:cSldViewPr>
      <p:cViewPr>
        <p:scale>
          <a:sx n="90" d="100"/>
          <a:sy n="90" d="100"/>
        </p:scale>
        <p:origin x="-2232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469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7205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8" cy="497205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r">
              <a:defRPr sz="1300"/>
            </a:lvl1pPr>
          </a:lstStyle>
          <a:p>
            <a:fld id="{CC01C122-6AF7-446A-B3E0-2CB1F6F0E22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9" tIns="47859" rIns="95719" bIns="4785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719" tIns="47859" rIns="95719" bIns="47859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8" cy="497205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8" cy="497205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r">
              <a:defRPr sz="1300"/>
            </a:lvl1pPr>
          </a:lstStyle>
          <a:p>
            <a:fld id="{6203E612-313D-4129-A674-451705B4D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98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83568" y="3140968"/>
            <a:ext cx="7776864" cy="1944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>
            <a:lvl1pPr>
              <a:defRPr sz="3600" b="1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31640" y="4496346"/>
            <a:ext cx="6480720" cy="804862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65" y="5448972"/>
            <a:ext cx="1647935" cy="8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AF2B-0FE5-4E46-92DC-90CF05D4C3CE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7A05-B052-4D64-A978-199EFD05F6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3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83568" y="3140968"/>
            <a:ext cx="7776864" cy="1944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>
            <a:lvl1pPr>
              <a:defRPr sz="3600" b="1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31640" y="4496346"/>
            <a:ext cx="6480720" cy="804862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11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99" y="5576322"/>
            <a:ext cx="1543270" cy="10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0"/>
            <a:r>
              <a:rPr lang="da-DK" dirty="0" smtClean="0"/>
              <a:t>Andet niveau</a:t>
            </a:r>
          </a:p>
          <a:p>
            <a:pPr lvl="0"/>
            <a:r>
              <a:rPr lang="da-DK" dirty="0" smtClean="0"/>
              <a:t>Tredje niveau</a:t>
            </a:r>
          </a:p>
          <a:p>
            <a:pPr lvl="0"/>
            <a:r>
              <a:rPr lang="da-DK" dirty="0" smtClean="0"/>
              <a:t>Fjerde niveau</a:t>
            </a:r>
          </a:p>
          <a:p>
            <a:pPr lvl="0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 i="0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0BD6BD97-743C-4A6B-9F1A-555233CFF474}" type="datetime3">
              <a:rPr lang="da-DK" smtClean="0"/>
              <a:pPr/>
              <a:t>08.09.2015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628179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dirty="0" smtClean="0"/>
              <a:t>IT </a:t>
            </a:r>
            <a:r>
              <a:rPr lang="da-DK" cap="all" dirty="0" err="1" smtClean="0"/>
              <a:t>SERVIcES</a:t>
            </a:r>
            <a:endParaRPr lang="da-DK" cap="all" dirty="0" smtClean="0"/>
          </a:p>
          <a:p>
            <a:r>
              <a:rPr lang="da-DK" cap="all" dirty="0" smtClean="0"/>
              <a:t>AALBORG UNIVERSITY</a:t>
            </a:r>
            <a:endParaRPr lang="da-DK" cap="all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bject 4"/>
          <p:cNvSpPr/>
          <p:nvPr userDrawn="1"/>
        </p:nvSpPr>
        <p:spPr>
          <a:xfrm>
            <a:off x="6460443" y="932204"/>
            <a:ext cx="1483334" cy="1479981"/>
          </a:xfrm>
          <a:custGeom>
            <a:avLst/>
            <a:gdLst/>
            <a:ahLst/>
            <a:cxnLst/>
            <a:rect l="l" t="t" r="r" b="b"/>
            <a:pathLst>
              <a:path w="1483334" h="1479981">
                <a:moveTo>
                  <a:pt x="741667" y="0"/>
                </a:moveTo>
                <a:lnTo>
                  <a:pt x="680838" y="2453"/>
                </a:lnTo>
                <a:lnTo>
                  <a:pt x="621364" y="9685"/>
                </a:lnTo>
                <a:lnTo>
                  <a:pt x="563435" y="21506"/>
                </a:lnTo>
                <a:lnTo>
                  <a:pt x="507242" y="37725"/>
                </a:lnTo>
                <a:lnTo>
                  <a:pt x="452976" y="58152"/>
                </a:lnTo>
                <a:lnTo>
                  <a:pt x="400827" y="82596"/>
                </a:lnTo>
                <a:lnTo>
                  <a:pt x="350987" y="110867"/>
                </a:lnTo>
                <a:lnTo>
                  <a:pt x="303647" y="142775"/>
                </a:lnTo>
                <a:lnTo>
                  <a:pt x="258997" y="178128"/>
                </a:lnTo>
                <a:lnTo>
                  <a:pt x="217228" y="216738"/>
                </a:lnTo>
                <a:lnTo>
                  <a:pt x="178532" y="258412"/>
                </a:lnTo>
                <a:lnTo>
                  <a:pt x="143098" y="302961"/>
                </a:lnTo>
                <a:lnTo>
                  <a:pt x="111118" y="350195"/>
                </a:lnTo>
                <a:lnTo>
                  <a:pt x="82783" y="399922"/>
                </a:lnTo>
                <a:lnTo>
                  <a:pt x="58283" y="451952"/>
                </a:lnTo>
                <a:lnTo>
                  <a:pt x="37810" y="506096"/>
                </a:lnTo>
                <a:lnTo>
                  <a:pt x="21554" y="562162"/>
                </a:lnTo>
                <a:lnTo>
                  <a:pt x="9707" y="619960"/>
                </a:lnTo>
                <a:lnTo>
                  <a:pt x="2458" y="679300"/>
                </a:lnTo>
                <a:lnTo>
                  <a:pt x="0" y="739990"/>
                </a:lnTo>
                <a:lnTo>
                  <a:pt x="2458" y="800681"/>
                </a:lnTo>
                <a:lnTo>
                  <a:pt x="9707" y="860021"/>
                </a:lnTo>
                <a:lnTo>
                  <a:pt x="21554" y="917819"/>
                </a:lnTo>
                <a:lnTo>
                  <a:pt x="37810" y="973885"/>
                </a:lnTo>
                <a:lnTo>
                  <a:pt x="58283" y="1028028"/>
                </a:lnTo>
                <a:lnTo>
                  <a:pt x="82783" y="1080059"/>
                </a:lnTo>
                <a:lnTo>
                  <a:pt x="111118" y="1129786"/>
                </a:lnTo>
                <a:lnTo>
                  <a:pt x="143098" y="1177020"/>
                </a:lnTo>
                <a:lnTo>
                  <a:pt x="178532" y="1221569"/>
                </a:lnTo>
                <a:lnTo>
                  <a:pt x="217228" y="1263243"/>
                </a:lnTo>
                <a:lnTo>
                  <a:pt x="258997" y="1301852"/>
                </a:lnTo>
                <a:lnTo>
                  <a:pt x="303647" y="1337206"/>
                </a:lnTo>
                <a:lnTo>
                  <a:pt x="350987" y="1369114"/>
                </a:lnTo>
                <a:lnTo>
                  <a:pt x="400827" y="1397385"/>
                </a:lnTo>
                <a:lnTo>
                  <a:pt x="452976" y="1421829"/>
                </a:lnTo>
                <a:lnTo>
                  <a:pt x="507242" y="1442256"/>
                </a:lnTo>
                <a:lnTo>
                  <a:pt x="563435" y="1458475"/>
                </a:lnTo>
                <a:lnTo>
                  <a:pt x="621364" y="1470296"/>
                </a:lnTo>
                <a:lnTo>
                  <a:pt x="680838" y="1477528"/>
                </a:lnTo>
                <a:lnTo>
                  <a:pt x="741667" y="1479981"/>
                </a:lnTo>
                <a:lnTo>
                  <a:pt x="802495" y="1477528"/>
                </a:lnTo>
                <a:lnTo>
                  <a:pt x="861969" y="1470296"/>
                </a:lnTo>
                <a:lnTo>
                  <a:pt x="919899" y="1458475"/>
                </a:lnTo>
                <a:lnTo>
                  <a:pt x="976092" y="1442256"/>
                </a:lnTo>
                <a:lnTo>
                  <a:pt x="1030358" y="1421829"/>
                </a:lnTo>
                <a:lnTo>
                  <a:pt x="1082506" y="1397385"/>
                </a:lnTo>
                <a:lnTo>
                  <a:pt x="1132346" y="1369114"/>
                </a:lnTo>
                <a:lnTo>
                  <a:pt x="1179687" y="1337206"/>
                </a:lnTo>
                <a:lnTo>
                  <a:pt x="1224337" y="1301852"/>
                </a:lnTo>
                <a:lnTo>
                  <a:pt x="1266105" y="1263243"/>
                </a:lnTo>
                <a:lnTo>
                  <a:pt x="1304802" y="1221569"/>
                </a:lnTo>
                <a:lnTo>
                  <a:pt x="1340236" y="1177020"/>
                </a:lnTo>
                <a:lnTo>
                  <a:pt x="1372216" y="1129786"/>
                </a:lnTo>
                <a:lnTo>
                  <a:pt x="1400551" y="1080059"/>
                </a:lnTo>
                <a:lnTo>
                  <a:pt x="1425050" y="1028028"/>
                </a:lnTo>
                <a:lnTo>
                  <a:pt x="1445524" y="973885"/>
                </a:lnTo>
                <a:lnTo>
                  <a:pt x="1461779" y="917819"/>
                </a:lnTo>
                <a:lnTo>
                  <a:pt x="1473627" y="860021"/>
                </a:lnTo>
                <a:lnTo>
                  <a:pt x="1480876" y="800681"/>
                </a:lnTo>
                <a:lnTo>
                  <a:pt x="1483334" y="739990"/>
                </a:lnTo>
                <a:lnTo>
                  <a:pt x="1480876" y="679300"/>
                </a:lnTo>
                <a:lnTo>
                  <a:pt x="1473627" y="619960"/>
                </a:lnTo>
                <a:lnTo>
                  <a:pt x="1461779" y="562162"/>
                </a:lnTo>
                <a:lnTo>
                  <a:pt x="1445524" y="506096"/>
                </a:lnTo>
                <a:lnTo>
                  <a:pt x="1425050" y="451952"/>
                </a:lnTo>
                <a:lnTo>
                  <a:pt x="1400551" y="399922"/>
                </a:lnTo>
                <a:lnTo>
                  <a:pt x="1372216" y="350195"/>
                </a:lnTo>
                <a:lnTo>
                  <a:pt x="1340236" y="302961"/>
                </a:lnTo>
                <a:lnTo>
                  <a:pt x="1304802" y="258412"/>
                </a:lnTo>
                <a:lnTo>
                  <a:pt x="1266105" y="216738"/>
                </a:lnTo>
                <a:lnTo>
                  <a:pt x="1224337" y="178128"/>
                </a:lnTo>
                <a:lnTo>
                  <a:pt x="1179687" y="142775"/>
                </a:lnTo>
                <a:lnTo>
                  <a:pt x="1132346" y="110867"/>
                </a:lnTo>
                <a:lnTo>
                  <a:pt x="1082506" y="82596"/>
                </a:lnTo>
                <a:lnTo>
                  <a:pt x="1030358" y="58152"/>
                </a:lnTo>
                <a:lnTo>
                  <a:pt x="976092" y="37725"/>
                </a:lnTo>
                <a:lnTo>
                  <a:pt x="919899" y="21506"/>
                </a:lnTo>
                <a:lnTo>
                  <a:pt x="861969" y="9685"/>
                </a:lnTo>
                <a:lnTo>
                  <a:pt x="802495" y="2453"/>
                </a:lnTo>
                <a:lnTo>
                  <a:pt x="741667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588125" y="1196975"/>
            <a:ext cx="1223963" cy="719138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033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0"/>
            <a:r>
              <a:rPr lang="da-DK" dirty="0" smtClean="0"/>
              <a:t>Andet niveau</a:t>
            </a:r>
          </a:p>
          <a:p>
            <a:pPr lvl="0"/>
            <a:r>
              <a:rPr lang="da-DK" dirty="0" smtClean="0"/>
              <a:t>Tredje niveau</a:t>
            </a:r>
          </a:p>
          <a:p>
            <a:pPr lvl="0"/>
            <a:r>
              <a:rPr lang="da-DK" dirty="0" smtClean="0"/>
              <a:t>Fjerde niveau</a:t>
            </a:r>
          </a:p>
          <a:p>
            <a:pPr lvl="0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 i="0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0BD6BD97-743C-4A6B-9F1A-555233CFF474}" type="datetime3">
              <a:rPr lang="da-DK" smtClean="0"/>
              <a:pPr/>
              <a:t>08.09.2015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628179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dirty="0" smtClean="0"/>
              <a:t>IT </a:t>
            </a:r>
            <a:r>
              <a:rPr lang="da-DK" cap="all" dirty="0" err="1" smtClean="0"/>
              <a:t>SERVIcES</a:t>
            </a:r>
            <a:endParaRPr lang="da-DK" cap="all" dirty="0" smtClean="0"/>
          </a:p>
          <a:p>
            <a:r>
              <a:rPr lang="da-DK" cap="all" dirty="0" smtClean="0"/>
              <a:t>AALBORG UNIVERSITY</a:t>
            </a:r>
            <a:endParaRPr lang="da-DK" cap="all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018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6857-7B49-4292-9FA9-3D1F3ABBE31C}" type="datetime3">
              <a:rPr lang="da-DK" smtClean="0"/>
              <a:t>08.09.2015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UNIVERSITY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37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A640-D25D-468F-9771-442F7740AC50}" type="datetime3">
              <a:rPr lang="da-DK" smtClean="0"/>
              <a:t>08.09.2015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UNIVERSITY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251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0A6-FCE4-4E5A-9F6A-B82DF2AA20AB}" type="datetime3">
              <a:rPr lang="da-DK" smtClean="0"/>
              <a:t>08.09.2015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UNIVERSITY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04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683568" y="3140968"/>
            <a:ext cx="777686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>
            <a:lvl1pPr>
              <a:defRPr sz="3600" b="1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31640" y="4496346"/>
            <a:ext cx="6480720" cy="804862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11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02" y="5562600"/>
            <a:ext cx="1396495" cy="9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 i="0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r>
              <a:rPr lang="da-DK" dirty="0" smtClean="0"/>
              <a:t>8. Januar 2013</a:t>
            </a:r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628179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dirty="0" smtClean="0"/>
              <a:t>AAU IT </a:t>
            </a:r>
            <a:r>
              <a:rPr lang="da-DK" cap="all" dirty="0" err="1" smtClean="0"/>
              <a:t>SERVIcES</a:t>
            </a:r>
            <a:endParaRPr lang="da-DK" cap="all" dirty="0" smtClean="0"/>
          </a:p>
          <a:p>
            <a:r>
              <a:rPr lang="da-DK" cap="all" dirty="0" smtClean="0"/>
              <a:t>AALBORG UNIVERSITET</a:t>
            </a:r>
            <a:endParaRPr lang="da-DK" cap="all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bject 4"/>
          <p:cNvSpPr/>
          <p:nvPr userDrawn="1"/>
        </p:nvSpPr>
        <p:spPr>
          <a:xfrm>
            <a:off x="6460443" y="932204"/>
            <a:ext cx="1483334" cy="1479981"/>
          </a:xfrm>
          <a:custGeom>
            <a:avLst/>
            <a:gdLst/>
            <a:ahLst/>
            <a:cxnLst/>
            <a:rect l="l" t="t" r="r" b="b"/>
            <a:pathLst>
              <a:path w="1483334" h="1479981">
                <a:moveTo>
                  <a:pt x="741667" y="0"/>
                </a:moveTo>
                <a:lnTo>
                  <a:pt x="680838" y="2453"/>
                </a:lnTo>
                <a:lnTo>
                  <a:pt x="621364" y="9685"/>
                </a:lnTo>
                <a:lnTo>
                  <a:pt x="563435" y="21506"/>
                </a:lnTo>
                <a:lnTo>
                  <a:pt x="507242" y="37725"/>
                </a:lnTo>
                <a:lnTo>
                  <a:pt x="452976" y="58152"/>
                </a:lnTo>
                <a:lnTo>
                  <a:pt x="400827" y="82596"/>
                </a:lnTo>
                <a:lnTo>
                  <a:pt x="350987" y="110867"/>
                </a:lnTo>
                <a:lnTo>
                  <a:pt x="303647" y="142775"/>
                </a:lnTo>
                <a:lnTo>
                  <a:pt x="258997" y="178128"/>
                </a:lnTo>
                <a:lnTo>
                  <a:pt x="217228" y="216738"/>
                </a:lnTo>
                <a:lnTo>
                  <a:pt x="178532" y="258412"/>
                </a:lnTo>
                <a:lnTo>
                  <a:pt x="143098" y="302961"/>
                </a:lnTo>
                <a:lnTo>
                  <a:pt x="111118" y="350195"/>
                </a:lnTo>
                <a:lnTo>
                  <a:pt x="82783" y="399922"/>
                </a:lnTo>
                <a:lnTo>
                  <a:pt x="58283" y="451952"/>
                </a:lnTo>
                <a:lnTo>
                  <a:pt x="37810" y="506096"/>
                </a:lnTo>
                <a:lnTo>
                  <a:pt x="21554" y="562162"/>
                </a:lnTo>
                <a:lnTo>
                  <a:pt x="9707" y="619960"/>
                </a:lnTo>
                <a:lnTo>
                  <a:pt x="2458" y="679300"/>
                </a:lnTo>
                <a:lnTo>
                  <a:pt x="0" y="739990"/>
                </a:lnTo>
                <a:lnTo>
                  <a:pt x="2458" y="800681"/>
                </a:lnTo>
                <a:lnTo>
                  <a:pt x="9707" y="860021"/>
                </a:lnTo>
                <a:lnTo>
                  <a:pt x="21554" y="917819"/>
                </a:lnTo>
                <a:lnTo>
                  <a:pt x="37810" y="973885"/>
                </a:lnTo>
                <a:lnTo>
                  <a:pt x="58283" y="1028028"/>
                </a:lnTo>
                <a:lnTo>
                  <a:pt x="82783" y="1080059"/>
                </a:lnTo>
                <a:lnTo>
                  <a:pt x="111118" y="1129786"/>
                </a:lnTo>
                <a:lnTo>
                  <a:pt x="143098" y="1177020"/>
                </a:lnTo>
                <a:lnTo>
                  <a:pt x="178532" y="1221569"/>
                </a:lnTo>
                <a:lnTo>
                  <a:pt x="217228" y="1263243"/>
                </a:lnTo>
                <a:lnTo>
                  <a:pt x="258997" y="1301852"/>
                </a:lnTo>
                <a:lnTo>
                  <a:pt x="303647" y="1337206"/>
                </a:lnTo>
                <a:lnTo>
                  <a:pt x="350987" y="1369114"/>
                </a:lnTo>
                <a:lnTo>
                  <a:pt x="400827" y="1397385"/>
                </a:lnTo>
                <a:lnTo>
                  <a:pt x="452976" y="1421829"/>
                </a:lnTo>
                <a:lnTo>
                  <a:pt x="507242" y="1442256"/>
                </a:lnTo>
                <a:lnTo>
                  <a:pt x="563435" y="1458475"/>
                </a:lnTo>
                <a:lnTo>
                  <a:pt x="621364" y="1470296"/>
                </a:lnTo>
                <a:lnTo>
                  <a:pt x="680838" y="1477528"/>
                </a:lnTo>
                <a:lnTo>
                  <a:pt x="741667" y="1479981"/>
                </a:lnTo>
                <a:lnTo>
                  <a:pt x="802495" y="1477528"/>
                </a:lnTo>
                <a:lnTo>
                  <a:pt x="861969" y="1470296"/>
                </a:lnTo>
                <a:lnTo>
                  <a:pt x="919899" y="1458475"/>
                </a:lnTo>
                <a:lnTo>
                  <a:pt x="976092" y="1442256"/>
                </a:lnTo>
                <a:lnTo>
                  <a:pt x="1030358" y="1421829"/>
                </a:lnTo>
                <a:lnTo>
                  <a:pt x="1082506" y="1397385"/>
                </a:lnTo>
                <a:lnTo>
                  <a:pt x="1132346" y="1369114"/>
                </a:lnTo>
                <a:lnTo>
                  <a:pt x="1179687" y="1337206"/>
                </a:lnTo>
                <a:lnTo>
                  <a:pt x="1224337" y="1301852"/>
                </a:lnTo>
                <a:lnTo>
                  <a:pt x="1266105" y="1263243"/>
                </a:lnTo>
                <a:lnTo>
                  <a:pt x="1304802" y="1221569"/>
                </a:lnTo>
                <a:lnTo>
                  <a:pt x="1340236" y="1177020"/>
                </a:lnTo>
                <a:lnTo>
                  <a:pt x="1372216" y="1129786"/>
                </a:lnTo>
                <a:lnTo>
                  <a:pt x="1400551" y="1080059"/>
                </a:lnTo>
                <a:lnTo>
                  <a:pt x="1425050" y="1028028"/>
                </a:lnTo>
                <a:lnTo>
                  <a:pt x="1445524" y="973885"/>
                </a:lnTo>
                <a:lnTo>
                  <a:pt x="1461779" y="917819"/>
                </a:lnTo>
                <a:lnTo>
                  <a:pt x="1473627" y="860021"/>
                </a:lnTo>
                <a:lnTo>
                  <a:pt x="1480876" y="800681"/>
                </a:lnTo>
                <a:lnTo>
                  <a:pt x="1483334" y="739990"/>
                </a:lnTo>
                <a:lnTo>
                  <a:pt x="1480876" y="679300"/>
                </a:lnTo>
                <a:lnTo>
                  <a:pt x="1473627" y="619960"/>
                </a:lnTo>
                <a:lnTo>
                  <a:pt x="1461779" y="562162"/>
                </a:lnTo>
                <a:lnTo>
                  <a:pt x="1445524" y="506096"/>
                </a:lnTo>
                <a:lnTo>
                  <a:pt x="1425050" y="451952"/>
                </a:lnTo>
                <a:lnTo>
                  <a:pt x="1400551" y="399922"/>
                </a:lnTo>
                <a:lnTo>
                  <a:pt x="1372216" y="350195"/>
                </a:lnTo>
                <a:lnTo>
                  <a:pt x="1340236" y="302961"/>
                </a:lnTo>
                <a:lnTo>
                  <a:pt x="1304802" y="258412"/>
                </a:lnTo>
                <a:lnTo>
                  <a:pt x="1266105" y="216738"/>
                </a:lnTo>
                <a:lnTo>
                  <a:pt x="1224337" y="178128"/>
                </a:lnTo>
                <a:lnTo>
                  <a:pt x="1179687" y="142775"/>
                </a:lnTo>
                <a:lnTo>
                  <a:pt x="1132346" y="110867"/>
                </a:lnTo>
                <a:lnTo>
                  <a:pt x="1082506" y="82596"/>
                </a:lnTo>
                <a:lnTo>
                  <a:pt x="1030358" y="58152"/>
                </a:lnTo>
                <a:lnTo>
                  <a:pt x="976092" y="37725"/>
                </a:lnTo>
                <a:lnTo>
                  <a:pt x="919899" y="21506"/>
                </a:lnTo>
                <a:lnTo>
                  <a:pt x="861969" y="9685"/>
                </a:lnTo>
                <a:lnTo>
                  <a:pt x="802495" y="2453"/>
                </a:lnTo>
                <a:lnTo>
                  <a:pt x="741667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588125" y="1196975"/>
            <a:ext cx="1223963" cy="719138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70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 typeface="Arial" pitchFamily="34" charset="0"/>
              <a:buNone/>
              <a:defRPr sz="1600" cap="all" spc="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 i="0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r>
              <a:rPr lang="da-DK" dirty="0" smtClean="0"/>
              <a:t>8. Januar 2013</a:t>
            </a:r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628179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dirty="0" err="1" smtClean="0"/>
              <a:t>Aau</a:t>
            </a:r>
            <a:r>
              <a:rPr lang="da-DK" cap="all" dirty="0" smtClean="0"/>
              <a:t> IT </a:t>
            </a:r>
            <a:r>
              <a:rPr lang="da-DK" cap="all" dirty="0" err="1" smtClean="0"/>
              <a:t>SERVIcES</a:t>
            </a:r>
            <a:endParaRPr lang="da-DK" cap="all" dirty="0" smtClean="0"/>
          </a:p>
          <a:p>
            <a:r>
              <a:rPr lang="da-DK" cap="all" dirty="0" smtClean="0"/>
              <a:t>AALBORG UNIVERSITET</a:t>
            </a:r>
            <a:endParaRPr lang="da-DK" cap="all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89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6857-7B49-4292-9FA9-3D1F3ABBE31C}" type="datetime3">
              <a:rPr lang="da-DK" smtClean="0"/>
              <a:t>08.09.2015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UNIVERSITET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2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A640-D25D-468F-9771-442F7740AC50}" type="datetime3">
              <a:rPr lang="da-DK" smtClean="0"/>
              <a:t>08.09.2015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74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0A6-FCE4-4E5A-9F6A-B82DF2AA20AB}" type="datetime3">
              <a:rPr lang="da-DK" smtClean="0"/>
              <a:t>08.09.2015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AALBORG UNIVERSITET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27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683568" y="3140968"/>
            <a:ext cx="777686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>
            <a:lvl1pPr>
              <a:defRPr sz="3600" b="1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31640" y="4496346"/>
            <a:ext cx="6480720" cy="804862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44" y="5562600"/>
            <a:ext cx="145955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september 2013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AAU Servicekatalog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434B-0EA4-46A2-A2A6-00B7C545A5FC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sz="1000" b="0" i="0" u="none" baseline="0" smtClean="0">
                <a:latin typeface="Arial"/>
              </a:rPr>
              <a:t>PwC</a:t>
            </a:r>
            <a:endParaRPr kumimoji="0" lang="da-DK" sz="1000" b="0" i="0" u="none" baseline="0" dirty="0" err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68499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: Indhold-Titel, Tekst og 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0" indent="0">
              <a:buFont typeface="Arial" pitchFamily="34" charset="0"/>
              <a:buNone/>
              <a:defRPr lang="da-DK" sz="2400" cap="none" spc="0" baseline="0" dirty="0">
                <a:effectLst/>
              </a:defRPr>
            </a:lvl1pPr>
            <a:lvl2pPr marL="1200150" indent="-457200">
              <a:buFont typeface="Arial" pitchFamily="34" charset="0"/>
              <a:buChar char="•"/>
              <a:defRPr sz="2000" spc="0"/>
            </a:lvl2pPr>
            <a:lvl4pPr marL="1143000" indent="0">
              <a:buFont typeface="Arial" pitchFamily="34" charset="0"/>
              <a:buChar char="•"/>
              <a:defRPr sz="1800" spc="0"/>
            </a:lvl4pPr>
          </a:lstStyle>
          <a:p>
            <a:pPr marL="285750" lvl="0" indent="-285750"/>
            <a:r>
              <a:rPr lang="da-DK" dirty="0" smtClean="0"/>
              <a:t>Klik for at skrive tekst</a:t>
            </a:r>
          </a:p>
          <a:p>
            <a:pPr marL="1028700" lvl="1" indent="-285750"/>
            <a:r>
              <a:rPr lang="da-DK" dirty="0" smtClean="0"/>
              <a:t>Andet Niveau</a:t>
            </a:r>
          </a:p>
          <a:p>
            <a:pPr marL="1428750" lvl="3" indent="-285750"/>
            <a:r>
              <a:rPr lang="da-DK" dirty="0" smtClean="0"/>
              <a:t>Tredje Niveau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563072" cy="1143000"/>
          </a:xfrm>
        </p:spPr>
        <p:txBody>
          <a:bodyPr/>
          <a:lstStyle>
            <a:lvl1pPr algn="l">
              <a:defRPr sz="3600" b="1" i="0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smtClean="0"/>
              <a:t>Klik for at tilføje titel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3481DE8F-2B88-446E-B9B2-C755CF4096EA}" type="datetime2">
              <a:rPr lang="da-DK" smtClean="0"/>
              <a:t>8. september 2015</a:t>
            </a:fld>
            <a:endParaRPr lang="da-DK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bject 4"/>
          <p:cNvSpPr/>
          <p:nvPr userDrawn="1"/>
        </p:nvSpPr>
        <p:spPr>
          <a:xfrm>
            <a:off x="7214593" y="116632"/>
            <a:ext cx="1483334" cy="1479981"/>
          </a:xfrm>
          <a:custGeom>
            <a:avLst/>
            <a:gdLst/>
            <a:ahLst/>
            <a:cxnLst/>
            <a:rect l="l" t="t" r="r" b="b"/>
            <a:pathLst>
              <a:path w="1483334" h="1479981">
                <a:moveTo>
                  <a:pt x="741667" y="0"/>
                </a:moveTo>
                <a:lnTo>
                  <a:pt x="680838" y="2453"/>
                </a:lnTo>
                <a:lnTo>
                  <a:pt x="621364" y="9685"/>
                </a:lnTo>
                <a:lnTo>
                  <a:pt x="563435" y="21506"/>
                </a:lnTo>
                <a:lnTo>
                  <a:pt x="507242" y="37725"/>
                </a:lnTo>
                <a:lnTo>
                  <a:pt x="452976" y="58152"/>
                </a:lnTo>
                <a:lnTo>
                  <a:pt x="400827" y="82596"/>
                </a:lnTo>
                <a:lnTo>
                  <a:pt x="350987" y="110867"/>
                </a:lnTo>
                <a:lnTo>
                  <a:pt x="303647" y="142775"/>
                </a:lnTo>
                <a:lnTo>
                  <a:pt x="258997" y="178128"/>
                </a:lnTo>
                <a:lnTo>
                  <a:pt x="217228" y="216738"/>
                </a:lnTo>
                <a:lnTo>
                  <a:pt x="178532" y="258412"/>
                </a:lnTo>
                <a:lnTo>
                  <a:pt x="143098" y="302961"/>
                </a:lnTo>
                <a:lnTo>
                  <a:pt x="111118" y="350195"/>
                </a:lnTo>
                <a:lnTo>
                  <a:pt x="82783" y="399922"/>
                </a:lnTo>
                <a:lnTo>
                  <a:pt x="58283" y="451952"/>
                </a:lnTo>
                <a:lnTo>
                  <a:pt x="37810" y="506096"/>
                </a:lnTo>
                <a:lnTo>
                  <a:pt x="21554" y="562162"/>
                </a:lnTo>
                <a:lnTo>
                  <a:pt x="9707" y="619960"/>
                </a:lnTo>
                <a:lnTo>
                  <a:pt x="2458" y="679300"/>
                </a:lnTo>
                <a:lnTo>
                  <a:pt x="0" y="739990"/>
                </a:lnTo>
                <a:lnTo>
                  <a:pt x="2458" y="800681"/>
                </a:lnTo>
                <a:lnTo>
                  <a:pt x="9707" y="860021"/>
                </a:lnTo>
                <a:lnTo>
                  <a:pt x="21554" y="917819"/>
                </a:lnTo>
                <a:lnTo>
                  <a:pt x="37810" y="973885"/>
                </a:lnTo>
                <a:lnTo>
                  <a:pt x="58283" y="1028028"/>
                </a:lnTo>
                <a:lnTo>
                  <a:pt x="82783" y="1080059"/>
                </a:lnTo>
                <a:lnTo>
                  <a:pt x="111118" y="1129786"/>
                </a:lnTo>
                <a:lnTo>
                  <a:pt x="143098" y="1177020"/>
                </a:lnTo>
                <a:lnTo>
                  <a:pt x="178532" y="1221569"/>
                </a:lnTo>
                <a:lnTo>
                  <a:pt x="217228" y="1263243"/>
                </a:lnTo>
                <a:lnTo>
                  <a:pt x="258997" y="1301852"/>
                </a:lnTo>
                <a:lnTo>
                  <a:pt x="303647" y="1337206"/>
                </a:lnTo>
                <a:lnTo>
                  <a:pt x="350987" y="1369114"/>
                </a:lnTo>
                <a:lnTo>
                  <a:pt x="400827" y="1397385"/>
                </a:lnTo>
                <a:lnTo>
                  <a:pt x="452976" y="1421829"/>
                </a:lnTo>
                <a:lnTo>
                  <a:pt x="507242" y="1442256"/>
                </a:lnTo>
                <a:lnTo>
                  <a:pt x="563435" y="1458475"/>
                </a:lnTo>
                <a:lnTo>
                  <a:pt x="621364" y="1470296"/>
                </a:lnTo>
                <a:lnTo>
                  <a:pt x="680838" y="1477528"/>
                </a:lnTo>
                <a:lnTo>
                  <a:pt x="741667" y="1479981"/>
                </a:lnTo>
                <a:lnTo>
                  <a:pt x="802495" y="1477528"/>
                </a:lnTo>
                <a:lnTo>
                  <a:pt x="861969" y="1470296"/>
                </a:lnTo>
                <a:lnTo>
                  <a:pt x="919899" y="1458475"/>
                </a:lnTo>
                <a:lnTo>
                  <a:pt x="976092" y="1442256"/>
                </a:lnTo>
                <a:lnTo>
                  <a:pt x="1030358" y="1421829"/>
                </a:lnTo>
                <a:lnTo>
                  <a:pt x="1082506" y="1397385"/>
                </a:lnTo>
                <a:lnTo>
                  <a:pt x="1132346" y="1369114"/>
                </a:lnTo>
                <a:lnTo>
                  <a:pt x="1179687" y="1337206"/>
                </a:lnTo>
                <a:lnTo>
                  <a:pt x="1224337" y="1301852"/>
                </a:lnTo>
                <a:lnTo>
                  <a:pt x="1266105" y="1263243"/>
                </a:lnTo>
                <a:lnTo>
                  <a:pt x="1304802" y="1221569"/>
                </a:lnTo>
                <a:lnTo>
                  <a:pt x="1340236" y="1177020"/>
                </a:lnTo>
                <a:lnTo>
                  <a:pt x="1372216" y="1129786"/>
                </a:lnTo>
                <a:lnTo>
                  <a:pt x="1400551" y="1080059"/>
                </a:lnTo>
                <a:lnTo>
                  <a:pt x="1425050" y="1028028"/>
                </a:lnTo>
                <a:lnTo>
                  <a:pt x="1445524" y="973885"/>
                </a:lnTo>
                <a:lnTo>
                  <a:pt x="1461779" y="917819"/>
                </a:lnTo>
                <a:lnTo>
                  <a:pt x="1473627" y="860021"/>
                </a:lnTo>
                <a:lnTo>
                  <a:pt x="1480876" y="800681"/>
                </a:lnTo>
                <a:lnTo>
                  <a:pt x="1483334" y="739990"/>
                </a:lnTo>
                <a:lnTo>
                  <a:pt x="1480876" y="679300"/>
                </a:lnTo>
                <a:lnTo>
                  <a:pt x="1473627" y="619960"/>
                </a:lnTo>
                <a:lnTo>
                  <a:pt x="1461779" y="562162"/>
                </a:lnTo>
                <a:lnTo>
                  <a:pt x="1445524" y="506096"/>
                </a:lnTo>
                <a:lnTo>
                  <a:pt x="1425050" y="451952"/>
                </a:lnTo>
                <a:lnTo>
                  <a:pt x="1400551" y="399922"/>
                </a:lnTo>
                <a:lnTo>
                  <a:pt x="1372216" y="350195"/>
                </a:lnTo>
                <a:lnTo>
                  <a:pt x="1340236" y="302961"/>
                </a:lnTo>
                <a:lnTo>
                  <a:pt x="1304802" y="258412"/>
                </a:lnTo>
                <a:lnTo>
                  <a:pt x="1266105" y="216738"/>
                </a:lnTo>
                <a:lnTo>
                  <a:pt x="1224337" y="178128"/>
                </a:lnTo>
                <a:lnTo>
                  <a:pt x="1179687" y="142775"/>
                </a:lnTo>
                <a:lnTo>
                  <a:pt x="1132346" y="110867"/>
                </a:lnTo>
                <a:lnTo>
                  <a:pt x="1082506" y="82596"/>
                </a:lnTo>
                <a:lnTo>
                  <a:pt x="1030358" y="58152"/>
                </a:lnTo>
                <a:lnTo>
                  <a:pt x="976092" y="37725"/>
                </a:lnTo>
                <a:lnTo>
                  <a:pt x="919899" y="21506"/>
                </a:lnTo>
                <a:lnTo>
                  <a:pt x="861969" y="9685"/>
                </a:lnTo>
                <a:lnTo>
                  <a:pt x="802495" y="2453"/>
                </a:lnTo>
                <a:lnTo>
                  <a:pt x="741667" y="0"/>
                </a:lnTo>
                <a:close/>
              </a:path>
            </a:pathLst>
          </a:custGeom>
          <a:ln w="76200"/>
          <a:effectLst>
            <a:outerShdw blurRad="1016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2275" y="372477"/>
            <a:ext cx="1223963" cy="100811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skrive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9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628179"/>
          </a:xfrm>
          <a:prstGeom prst="rect">
            <a:avLst/>
          </a:prstGeo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</p:spTree>
    <p:extLst>
      <p:ext uri="{BB962C8B-B14F-4D97-AF65-F5344CB8AC3E}">
        <p14:creationId xmlns:p14="http://schemas.microsoft.com/office/powerpoint/2010/main" val="33952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B506-0C19-4025-A84A-29150A3BFA92}" type="datetime3">
              <a:rPr lang="da-DK" smtClean="0"/>
              <a:t>08.09.2015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  AALBORG UNIVERSITET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9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67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B506-0C19-4025-A84A-29150A3BFA92}" type="datetime3">
              <a:rPr lang="da-DK" smtClean="0"/>
              <a:t>08.09.2015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IT SERVICES</a:t>
            </a:r>
          </a:p>
          <a:p>
            <a:r>
              <a:rPr lang="da-DK" dirty="0" smtClean="0"/>
              <a:t>  AALBORG UNIVERSITET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49CB-DA36-4A0D-B7A5-D537E7FBD1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6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694928"/>
          </a:xfrm>
        </p:spPr>
        <p:txBody>
          <a:bodyPr>
            <a:normAutofit/>
          </a:bodyPr>
          <a:lstStyle/>
          <a:p>
            <a:r>
              <a:rPr lang="da-DK" dirty="0" smtClean="0"/>
              <a:t>3. September 2015</a:t>
            </a:r>
          </a:p>
          <a:p>
            <a:r>
              <a:rPr lang="da-DK" dirty="0" smtClean="0"/>
              <a:t>Afholdt på Københavns universitet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AAU it services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44408" cy="208823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Beslutningsdygtige styregrupper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8535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000" dirty="0" smtClean="0"/>
              <a:t>Svar fra stander 1, workshop nr.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Udfordre styregruppen på sammensætningen. Stille spørgsmål?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Lave forventningsafstemning med hvert enkelt styregruppemedlem inden 1. styregruppemøde.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Lave forudsætninger i forhold til scope.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Leveregler/spilleregler sat op fra start.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Checke</a:t>
            </a:r>
            <a:r>
              <a:rPr lang="da-DK" dirty="0" smtClean="0"/>
              <a:t> styregruppesammensætning efter hver faseskift.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Foregå med det gode eksempel selv som projektleder.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Forlange at få en styregruppe.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Hvad kan vi selv gøre som projektleder?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000" dirty="0" smtClean="0"/>
              <a:t>Svar fra stander 1, workshop nr.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Proje</a:t>
            </a:r>
            <a:r>
              <a:rPr lang="da-DK" dirty="0" smtClean="0"/>
              <a:t>ktlederen </a:t>
            </a:r>
            <a:r>
              <a:rPr lang="da-DK" dirty="0" smtClean="0"/>
              <a:t>kan arbejde på at kapitalisere  indtægter/udgifter ved stagnation af et projekt, fordi der ikke er beslutningskompetence tilstede – hvad koster 1, 2, 3 måneders forlængelse af et projekt?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Projektlederen kan sætte fokus på mandat og kommissorium ved opstart af et projekt </a:t>
            </a:r>
            <a:r>
              <a:rPr lang="da-DK" dirty="0" smtClean="0"/>
              <a:t>.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Hvad kan vi selv gøre som projektleder?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3347864" y="1556792"/>
            <a:ext cx="5501421" cy="460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347865" y="1556793"/>
            <a:ext cx="5501420" cy="4752528"/>
          </a:xfrm>
        </p:spPr>
        <p:txBody>
          <a:bodyPr>
            <a:normAutofit/>
          </a:bodyPr>
          <a:lstStyle/>
          <a:p>
            <a:r>
              <a:rPr lang="da-DK" dirty="0" smtClean="0"/>
              <a:t>Beslutningsdygtige styregrupper:</a:t>
            </a:r>
          </a:p>
          <a:p>
            <a:endParaRPr lang="da-DK" dirty="0" smtClean="0"/>
          </a:p>
          <a:p>
            <a:r>
              <a:rPr lang="da-DK" dirty="0" smtClean="0"/>
              <a:t>Baggrund for emnet</a:t>
            </a:r>
          </a:p>
          <a:p>
            <a:r>
              <a:rPr lang="da-DK" dirty="0" smtClean="0"/>
              <a:t>Formål og mål med workshop</a:t>
            </a:r>
          </a:p>
          <a:p>
            <a:r>
              <a:rPr lang="da-DK" dirty="0" smtClean="0"/>
              <a:t>Hvornår er en styregruppe beslutningsdygtig?</a:t>
            </a:r>
          </a:p>
          <a:p>
            <a:r>
              <a:rPr lang="da-DK" dirty="0" smtClean="0"/>
              <a:t>Egne udfordringer?</a:t>
            </a:r>
          </a:p>
          <a:p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Cause</a:t>
            </a:r>
            <a:r>
              <a:rPr lang="da-DK" dirty="0" smtClean="0"/>
              <a:t>, hovedårsag?</a:t>
            </a:r>
          </a:p>
          <a:p>
            <a:r>
              <a:rPr lang="da-DK" dirty="0" smtClean="0"/>
              <a:t>Hvad kan vi selv gøre som projektleder?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pic>
        <p:nvPicPr>
          <p:cNvPr id="8" name="Picture 4" descr="Dar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403" y="1484784"/>
            <a:ext cx="3137445" cy="49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35496" y="659735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LM</a:t>
            </a:r>
            <a:endParaRPr lang="da-DK" sz="1000" dirty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dirty="0" smtClean="0"/>
              <a:t>Vi oplever jævnligt på AAU at den styregruppe vi får tildelt ikke er beslutningsdygtig, primært inden for projekter der går på tværs af fakulteterne. </a:t>
            </a:r>
            <a:endParaRPr lang="da-DK" dirty="0"/>
          </a:p>
          <a:p>
            <a:r>
              <a:rPr lang="da-DK" dirty="0" smtClean="0"/>
              <a:t>Styregruppeformand og deltagere har ikke mandat til at tage beslutninger på tværs, da de som regel er organisatorisk tilknyttet i et af fakulteterne.</a:t>
            </a:r>
          </a:p>
          <a:p>
            <a:endParaRPr lang="da-DK" dirty="0" smtClean="0"/>
          </a:p>
          <a:p>
            <a:r>
              <a:rPr lang="da-DK" dirty="0" smtClean="0"/>
              <a:t>AAU vil gerne høre om læring og erfaringer fra andre </a:t>
            </a:r>
            <a:r>
              <a:rPr lang="da-DK" dirty="0" smtClean="0"/>
              <a:t>universiteter.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 for emnet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d.28.august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dirty="0" smtClean="0"/>
              <a:t>Formål:</a:t>
            </a:r>
          </a:p>
          <a:p>
            <a:r>
              <a:rPr lang="da-DK" dirty="0" smtClean="0"/>
              <a:t>Blive bedre til at sikre at der nedsættes </a:t>
            </a:r>
            <a:r>
              <a:rPr lang="da-DK" dirty="0" smtClean="0"/>
              <a:t>beslutningsdygtige </a:t>
            </a:r>
            <a:r>
              <a:rPr lang="da-DK" dirty="0" smtClean="0"/>
              <a:t>styregrupper, og dermed blive bedre til at styre et projekt mere effektivt.</a:t>
            </a:r>
          </a:p>
          <a:p>
            <a:endParaRPr lang="da-DK" dirty="0"/>
          </a:p>
          <a:p>
            <a:r>
              <a:rPr lang="da-DK" dirty="0" smtClean="0"/>
              <a:t>Mål:</a:t>
            </a:r>
          </a:p>
          <a:p>
            <a:r>
              <a:rPr lang="da-DK" dirty="0" smtClean="0"/>
              <a:t>Lære af de andre universiteters </a:t>
            </a:r>
            <a:r>
              <a:rPr lang="da-DK" dirty="0" smtClean="0"/>
              <a:t>erfaringer.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Formål og mål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d.28.august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sz="1000" dirty="0" smtClean="0"/>
              <a:t>Svar fra stander 1. workshop nr.1: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Når de har ansvar og kompetence for at skrue op og ned for projekttrekanten  (tid, kvalitet og ressourcer).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Når de ikke skal tilbage og undersøge, men kan tage beslutning selv.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Tilstrækkelig tilgængelige.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Skal lede og vil lede.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Når styregruppen er forretningsmæssig sammensat og ikke politisk.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Roller og ansvar klarlagt i styregruppen  (formand, leverandør, bruger).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Få afklaret scope og interessenter inden sammensætning af styregruppen, for at sikre at de rigtige kompetence er tilstede i styregruppen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Ændre styregruppens sammensætning gennem projektets levetid, så den forsat har </a:t>
            </a:r>
            <a:r>
              <a:rPr lang="da-DK" dirty="0"/>
              <a:t>de rigtige kompetence er </a:t>
            </a:r>
            <a:r>
              <a:rPr lang="da-DK" dirty="0" smtClean="0"/>
              <a:t>tilstede.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Projektleder skal levere beslutningsgrundlag  til hvad der skal besluttes</a:t>
            </a:r>
            <a:r>
              <a:rPr lang="da-DK" dirty="0" smtClean="0"/>
              <a:t>. 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Hvornår </a:t>
            </a:r>
            <a:r>
              <a:rPr lang="da-DK" sz="2400" dirty="0"/>
              <a:t>er en styregruppe beslutningsdygtig?</a:t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000" dirty="0"/>
              <a:t>Svar fra stander 1. workshop </a:t>
            </a:r>
            <a:r>
              <a:rPr lang="da-DK" sz="1000" dirty="0" smtClean="0"/>
              <a:t>nr. 2: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</a:t>
            </a:r>
            <a:r>
              <a:rPr lang="da-DK" dirty="0" smtClean="0"/>
              <a:t>er beslutningsdygtig (teoretisk), når projektet er godkendt af direktion/øverste enhed på området. Humlen ligger i at få et klart mandat (definition i hvert projekt) til </a:t>
            </a:r>
            <a:r>
              <a:rPr lang="da-DK" dirty="0" smtClean="0"/>
              <a:t>beslutninger.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Sikre at formanden har et kommissorium </a:t>
            </a:r>
            <a:r>
              <a:rPr lang="da-DK" dirty="0" smtClean="0"/>
              <a:t>.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skal potentielt afklare forskellen på hvornår det er beslutninger og orienteringer, som eskaleres </a:t>
            </a:r>
            <a:r>
              <a:rPr lang="da-DK" dirty="0" smtClean="0"/>
              <a:t>.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skal have et budget, som den selv kan beslutte handlinger </a:t>
            </a:r>
            <a:r>
              <a:rPr lang="da-DK" dirty="0" smtClean="0"/>
              <a:t>indenfor.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Hvornår </a:t>
            </a:r>
            <a:r>
              <a:rPr lang="da-DK" sz="2400" dirty="0"/>
              <a:t>er en styregruppe beslutningsdygtig?</a:t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700808"/>
            <a:ext cx="8640960" cy="460792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95536" y="1484784"/>
            <a:ext cx="8610128" cy="482394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sz="1000" dirty="0"/>
              <a:t>Svar fra stander 1. workshop nr.1</a:t>
            </a:r>
            <a:r>
              <a:rPr lang="da-DK" sz="1000" dirty="0" smtClean="0"/>
              <a:t>:</a:t>
            </a:r>
          </a:p>
          <a:p>
            <a:endParaRPr lang="da-DK" sz="1000" dirty="0"/>
          </a:p>
          <a:p>
            <a:r>
              <a:rPr lang="da-DK" dirty="0"/>
              <a:t> 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Ingen styregruppe.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Projektejer mener ikke at  en styregruppe er nødvendig.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 mange medlemmer i styregruppen. Den bliver derved nærmere en referencegruppe eller kvalitetssikringsgruppe.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ved ikke hvad deres rolle og ansvar er. Det er ikke beskrevet.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er ikke beslutningsdygtige, de har ikke nok stjerner på skuldrene.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Sagsbehandler, hjælper ikke projektlederen.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Giver projektlederen sekretærarbejde.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Læser ikke styregruppematerialet.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Organisatoriske udfordringer.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Scope ikke tydeligt.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Scope for bredt.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Projektlederen tror der er truffet en beslutning, men nej, det er der ikke.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Styregruppen tager forkerte beslutninger.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Leveregler for styregruppen findes ikke.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Egne udfordringer?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sz="1000" dirty="0"/>
              <a:t>Svar fra stander 1. workshop nr.1:</a:t>
            </a:r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Forventningsafstemning ikke på plads.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Manglende klare roller og ansvar.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Sammensætning af styregruppen forkert.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 forkerte personer der sammensætter styregruppen.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Det forkerte tidspunkt styregruppen sammensættes, vent til efter scope og interessentanalyse.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Scope ikke på plads.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Historik og kultur på universiteterne.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err="1"/>
              <a:t>Root</a:t>
            </a:r>
            <a:r>
              <a:rPr lang="da-DK" sz="2400" dirty="0"/>
              <a:t> </a:t>
            </a:r>
            <a:r>
              <a:rPr lang="da-DK" sz="2400" dirty="0" err="1"/>
              <a:t>Cause</a:t>
            </a:r>
            <a:r>
              <a:rPr lang="da-DK" sz="2400" dirty="0"/>
              <a:t>, hovedårsag?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1844824"/>
            <a:ext cx="8640960" cy="446390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noAutofit/>
          </a:bodyPr>
          <a:lstStyle/>
          <a:p>
            <a:endParaRPr lang="da-DK" sz="100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/>
            </a:endParaRPr>
          </a:p>
          <a:p>
            <a:r>
              <a:rPr lang="da-DK" sz="1000" dirty="0"/>
              <a:t>Svar fra stander 1. </a:t>
            </a:r>
            <a:r>
              <a:rPr lang="da-DK" sz="1000" dirty="0" smtClean="0"/>
              <a:t>Workshop nr. 2:</a:t>
            </a:r>
            <a:endParaRPr lang="da-DK" sz="1000" dirty="0"/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Universitetet </a:t>
            </a:r>
            <a:r>
              <a:rPr lang="da-DK" dirty="0" smtClean="0"/>
              <a:t>er en politisk </a:t>
            </a:r>
            <a:r>
              <a:rPr lang="da-DK" dirty="0" smtClean="0"/>
              <a:t>organisation.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Enhederne har suverænitet – forskel på ledelse af forskning, uddannelse og administration som ofte har hvert sit </a:t>
            </a:r>
            <a:r>
              <a:rPr lang="da-DK" dirty="0" smtClean="0"/>
              <a:t>overhoved.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68" y="332656"/>
            <a:ext cx="7488832" cy="1143000"/>
          </a:xfrm>
        </p:spPr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?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err="1"/>
              <a:t>Root</a:t>
            </a:r>
            <a:r>
              <a:rPr lang="da-DK" sz="2400" dirty="0"/>
              <a:t> </a:t>
            </a:r>
            <a:r>
              <a:rPr lang="da-DK" sz="2400" dirty="0" err="1"/>
              <a:t>Cause</a:t>
            </a:r>
            <a:r>
              <a:rPr lang="da-DK" sz="2400" dirty="0"/>
              <a:t>, hovedårsag?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AAU</a:t>
            </a: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  <p:sp>
        <p:nvSpPr>
          <p:cNvPr id="10" name="Tekstboks 9"/>
          <p:cNvSpPr txBox="1"/>
          <p:nvPr/>
        </p:nvSpPr>
        <p:spPr>
          <a:xfrm>
            <a:off x="35496" y="659735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AKP</a:t>
            </a:r>
            <a:endParaRPr lang="da-DK" sz="1000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d. </a:t>
            </a:r>
            <a:r>
              <a:rPr lang="da-DK" dirty="0">
                <a:solidFill>
                  <a:schemeClr val="tx1"/>
                </a:solidFill>
              </a:rPr>
              <a:t>2</a:t>
            </a:r>
            <a:r>
              <a:rPr lang="da-DK" dirty="0" smtClean="0">
                <a:solidFill>
                  <a:schemeClr val="tx1"/>
                </a:solidFill>
              </a:rPr>
              <a:t>8.august 2015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dL1E8qM0yGSos_QmQr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91v2y_K0.XbnDp3W.3xg"/>
</p:tagLst>
</file>

<file path=ppt/theme/theme1.xml><?xml version="1.0" encoding="utf-8"?>
<a:theme xmlns:a="http://schemas.openxmlformats.org/drawingml/2006/main" name="skabelon_AAU_It Services_dk og u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 Services E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skabelon_AAU_It Services_dk og uk</Template>
  <TotalTime>0</TotalTime>
  <Words>687</Words>
  <Application>Microsoft Office PowerPoint</Application>
  <PresentationFormat>Skærmshow (4:3)</PresentationFormat>
  <Paragraphs>174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skabelon_AAU_It Services_dk og uk</vt:lpstr>
      <vt:lpstr>It Services EN</vt:lpstr>
      <vt:lpstr>Beslutningsdygtige styregrupper</vt:lpstr>
      <vt:lpstr>Dagsorden</vt:lpstr>
      <vt:lpstr>Baggrund for emnet</vt:lpstr>
      <vt:lpstr>Formål og mål </vt:lpstr>
      <vt:lpstr> ? Hvornår er en styregruppe beslutningsdygtig?  </vt:lpstr>
      <vt:lpstr> ? Hvornår er en styregruppe beslutningsdygtig?  </vt:lpstr>
      <vt:lpstr>  ? Egne udfordringer?   </vt:lpstr>
      <vt:lpstr>  ? Root Cause, hovedårsag?   </vt:lpstr>
      <vt:lpstr>  ? Root Cause, hovedårsag?   </vt:lpstr>
      <vt:lpstr>  ? Hvad kan vi selv gøre som projektleder?   </vt:lpstr>
      <vt:lpstr>  ? Hvad kan vi selv gøre som projektleder?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2014-10-28T07:18:36Z</dcterms:created>
  <dcterms:modified xsi:type="dcterms:W3CDTF">2015-09-08T08:42:54Z</dcterms:modified>
</cp:coreProperties>
</file>