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13"/>
  </p:notesMasterIdLst>
  <p:handoutMasterIdLst>
    <p:handoutMasterId r:id="rId14"/>
  </p:handoutMasterIdLst>
  <p:sldIdLst>
    <p:sldId id="256" r:id="rId3"/>
    <p:sldId id="327" r:id="rId4"/>
    <p:sldId id="304" r:id="rId5"/>
    <p:sldId id="317" r:id="rId6"/>
    <p:sldId id="306" r:id="rId7"/>
    <p:sldId id="312" r:id="rId8"/>
    <p:sldId id="328" r:id="rId9"/>
    <p:sldId id="311" r:id="rId10"/>
    <p:sldId id="329" r:id="rId11"/>
    <p:sldId id="326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Maria Diaz Korsaa" initials="AMD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193"/>
    <a:srgbClr val="E5C251"/>
    <a:srgbClr val="C5A847"/>
    <a:srgbClr val="CE2F74"/>
    <a:srgbClr val="FEFF9D"/>
    <a:srgbClr val="E46E91"/>
    <a:srgbClr val="88B24B"/>
    <a:srgbClr val="5C7148"/>
    <a:srgbClr val="97D5E1"/>
    <a:srgbClr val="0C4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ema til typografi 2 - Marker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5329"/>
  </p:normalViewPr>
  <p:slideViewPr>
    <p:cSldViewPr snapToGrid="0" snapToObjects="1">
      <p:cViewPr varScale="1">
        <p:scale>
          <a:sx n="121" d="100"/>
          <a:sy n="121" d="100"/>
        </p:scale>
        <p:origin x="12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1" d="100"/>
          <a:sy n="71" d="100"/>
        </p:scale>
        <p:origin x="35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AA29D-F45E-B443-AF87-6053D86EEEAE}" type="datetimeFigureOut">
              <a:rPr lang="da-DK" smtClean="0"/>
              <a:t>15-05-2017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474B4-1D25-F948-8B9A-F849A0F1AB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04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2B381-C20F-7643-A161-27E75615F4A7}" type="datetimeFigureOut">
              <a:rPr lang="da-DK" smtClean="0"/>
              <a:t>15-05-2017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91243-EE12-E045-BED1-10B5A76E6BF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7464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52F1C-D2FE-4314-9899-CAF262FFE10A}" type="slidenum">
              <a:rPr lang="en-GB" altLang="da-DK"/>
              <a:pPr/>
              <a:t>2</a:t>
            </a:fld>
            <a:endParaRPr lang="en-GB" altLang="da-DK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64082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D3394-C73B-46F3-A4B1-4FB4AF8DE32C}" type="slidenum">
              <a:rPr lang="fi-FI"/>
              <a:pPr/>
              <a:t>3</a:t>
            </a:fld>
            <a:endParaRPr lang="fi-FI"/>
          </a:p>
        </p:txBody>
      </p:sp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3869106" y="10331696"/>
            <a:ext cx="2958446" cy="54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986" tIns="50493" rIns="100986" bIns="50493" anchor="b"/>
          <a:lstStyle/>
          <a:p>
            <a:pPr algn="r" defTabSz="1009957"/>
            <a:fld id="{D0C0F9DB-FE8D-4694-B503-AC004B9689F6}" type="slidenum">
              <a:rPr lang="en-GB">
                <a:solidFill>
                  <a:srgbClr val="000000"/>
                </a:solidFill>
              </a:rPr>
              <a:pPr algn="r" defTabSz="1009957"/>
              <a:t>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7963" y="815975"/>
            <a:ext cx="7250113" cy="40798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597" y="5164979"/>
            <a:ext cx="5463955" cy="4897073"/>
          </a:xfrm>
          <a:ln/>
        </p:spPr>
        <p:txBody>
          <a:bodyPr lIns="100986" tIns="50493" rIns="100986" bIns="50493"/>
          <a:lstStyle/>
          <a:p>
            <a:endParaRPr lang="da-DK"/>
          </a:p>
        </p:txBody>
      </p:sp>
      <p:sp>
        <p:nvSpPr>
          <p:cNvPr id="2" name="Pladsholder til dato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a-DK"/>
              <a:t>29-03-2016</a:t>
            </a:r>
          </a:p>
        </p:txBody>
      </p:sp>
    </p:spTree>
    <p:extLst>
      <p:ext uri="{BB962C8B-B14F-4D97-AF65-F5344CB8AC3E}">
        <p14:creationId xmlns:p14="http://schemas.microsoft.com/office/powerpoint/2010/main" val="230210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4625" y="839788"/>
            <a:ext cx="7481888" cy="4208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0531" y="5326764"/>
            <a:ext cx="5231106" cy="5048422"/>
          </a:xfrm>
          <a:noFill/>
        </p:spPr>
        <p:txBody>
          <a:bodyPr lIns="100151" tIns="50075" rIns="100151" bIns="50075"/>
          <a:lstStyle/>
          <a:p>
            <a:pPr eaLnBrk="1" hangingPunct="1"/>
            <a:endParaRPr lang="en-US"/>
          </a:p>
        </p:txBody>
      </p:sp>
      <p:sp>
        <p:nvSpPr>
          <p:cNvPr id="2" name="Pladsholder til dato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a-DK"/>
              <a:t>29-03-2016</a:t>
            </a:r>
          </a:p>
        </p:txBody>
      </p:sp>
    </p:spTree>
    <p:extLst>
      <p:ext uri="{BB962C8B-B14F-4D97-AF65-F5344CB8AC3E}">
        <p14:creationId xmlns:p14="http://schemas.microsoft.com/office/powerpoint/2010/main" val="36496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952"/>
          <a:stretch/>
        </p:blipFill>
        <p:spPr>
          <a:xfrm>
            <a:off x="4765" y="-2"/>
            <a:ext cx="12187233" cy="45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9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6096000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271D911E-9DAA-DD40-9BC6-F70CB58A655B}" type="datetime1">
              <a:rPr lang="da-DK" smtClean="0"/>
              <a:t>15-05-2017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3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9144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165F636C-47FA-154F-A43B-503C2EBDFAAD}" type="datetime1">
              <a:rPr lang="da-DK" smtClean="0"/>
              <a:t>15-05-2017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0863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  <a:prstGeom prst="rect">
            <a:avLst/>
          </a:prstGeom>
        </p:spPr>
        <p:txBody>
          <a:bodyPr vert="eaVert" lIns="45720" tIns="91440" rIns="45720" bIns="91440"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444156B1-154D-1645-A8B1-9DCB2A1B605A}" type="datetime1">
              <a:rPr lang="da-DK" smtClean="0"/>
              <a:t>15-05-2017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34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39D1429-ADF0-4954-815A-31050A926132}" type="datetime1">
              <a:rPr lang="en-GB" altLang="da-DK"/>
              <a:pPr/>
              <a:t>15/05/2017</a:t>
            </a:fld>
            <a:endParaRPr lang="en-US" alt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619FFA0-EECD-4B4E-A247-302D9B8CE321}" type="slidenum">
              <a:rPr lang="en-US" altLang="da-DK"/>
              <a:pPr/>
              <a:t>‹nr.›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1009799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Forside-Si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24068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3717033"/>
            <a:ext cx="10363200" cy="1470025"/>
          </a:xfrm>
        </p:spPr>
        <p:txBody>
          <a:bodyPr>
            <a:normAutofit/>
          </a:bodyPr>
          <a:lstStyle>
            <a:lvl1pPr>
              <a:defRPr sz="3600" b="1" cap="all" spc="2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skrive Titel på Præsentation</a:t>
            </a:r>
            <a:endParaRPr lang="da-DK" dirty="0"/>
          </a:p>
        </p:txBody>
      </p:sp>
      <p:pic>
        <p:nvPicPr>
          <p:cNvPr id="11" name="Billed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9" y="5625601"/>
            <a:ext cx="2057693" cy="9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Forside-Mer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24068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ktangel 7"/>
          <p:cNvSpPr/>
          <p:nvPr userDrawn="1"/>
        </p:nvSpPr>
        <p:spPr>
          <a:xfrm>
            <a:off x="911424" y="3140968"/>
            <a:ext cx="10369152" cy="1944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1670944"/>
            <a:ext cx="10363200" cy="1470025"/>
          </a:xfrm>
        </p:spPr>
        <p:txBody>
          <a:bodyPr>
            <a:normAutofit/>
          </a:bodyPr>
          <a:lstStyle>
            <a:lvl1pPr>
              <a:defRPr sz="3600" b="1" cap="all" spc="2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skrive Titel på Præsentation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0"/>
            <a:ext cx="8534400" cy="694928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skrive undertitel</a:t>
            </a:r>
            <a:endParaRPr lang="da-DK" dirty="0"/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75520" y="4496346"/>
            <a:ext cx="8640960" cy="588838"/>
          </a:xfrm>
        </p:spPr>
        <p:txBody>
          <a:bodyPr>
            <a:normAutofit/>
          </a:bodyPr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skrive Arrangører / medvirkende / Location / eller andet</a:t>
            </a:r>
          </a:p>
        </p:txBody>
      </p:sp>
      <p:pic>
        <p:nvPicPr>
          <p:cNvPr id="10" name="Billed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9" y="5625601"/>
            <a:ext cx="2057693" cy="9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Indhold-Titel, Tekst og 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effectLst/>
              </a:defRPr>
            </a:lvl1pPr>
            <a:lvl2pPr marL="1200150" indent="-457200">
              <a:buFont typeface="Arial" pitchFamily="34" charset="0"/>
              <a:buChar char="•"/>
              <a:defRPr sz="2000" spc="0"/>
            </a:lvl2pPr>
            <a:lvl4pPr marL="1143000" indent="0">
              <a:buFont typeface="Arial" pitchFamily="34" charset="0"/>
              <a:buChar char="•"/>
              <a:defRPr sz="1800" spc="0"/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75076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rgbClr val="211A5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3481DE8F-2B88-446E-B9B2-C755CF4096EA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9619457" y="116633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ln w="76200"/>
          <a:effectLst>
            <a:outerShdw blurRad="101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789701" y="372477"/>
            <a:ext cx="1631951" cy="1008112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skrive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9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86995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og Kateg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/>
            </a:lvl1pPr>
            <a:lvl2pPr marL="1200150" indent="-457200">
              <a:buFont typeface="Arial" pitchFamily="34" charset="0"/>
              <a:buChar char="•"/>
              <a:defRPr sz="2000"/>
            </a:lvl2pPr>
            <a:lvl4pPr marL="1143000" indent="0">
              <a:buFont typeface="Arial" pitchFamily="34" charset="0"/>
              <a:buChar char="•"/>
              <a:defRPr sz="1800"/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731060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rgbClr val="211A5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F2FA6239-B1FE-4DAE-AF2D-9D69F5300EE1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9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9891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og Katego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21EE0FAC-772C-4FDB-A68D-B5866D57F50F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0" name="object 4"/>
          <p:cNvSpPr/>
          <p:nvPr userDrawn="1"/>
        </p:nvSpPr>
        <p:spPr>
          <a:xfrm>
            <a:off x="9394919" y="141277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18821" y="183058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7214592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0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126546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og Kategori +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BC7C9F27-C1C3-4D75-8B36-3F3E9A654DA7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7214592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0" name="object 4"/>
          <p:cNvSpPr/>
          <p:nvPr userDrawn="1"/>
        </p:nvSpPr>
        <p:spPr>
          <a:xfrm>
            <a:off x="9394919" y="141277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1" name="object 4"/>
          <p:cNvSpPr/>
          <p:nvPr userDrawn="1"/>
        </p:nvSpPr>
        <p:spPr>
          <a:xfrm>
            <a:off x="8066752" y="287805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18821" y="183058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174671" y="325273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Næste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2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93372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9144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900000">
              <a:defRPr/>
            </a:lvl2pPr>
            <a:lvl3pPr marL="1260000">
              <a:defRPr/>
            </a:lvl3pPr>
            <a:lvl4pPr marL="1620000">
              <a:defRPr/>
            </a:lvl4pPr>
            <a:lvl5pPr marL="2160000">
              <a:defRPr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 lIns="0" tIns="0" rIns="0" bIns="0"/>
          <a:lstStyle/>
          <a:p>
            <a:fld id="{9B2DD485-C3B7-534C-82FD-009F910AE2B0}" type="datetime1">
              <a:rPr lang="da-DK" smtClean="0"/>
              <a:t>15-05-2017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396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og Kategor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544EB026-DD89-4EDC-AC33-2FD2026987B3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0" name="object 4"/>
          <p:cNvSpPr/>
          <p:nvPr userDrawn="1"/>
        </p:nvSpPr>
        <p:spPr>
          <a:xfrm>
            <a:off x="9394919" y="141277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1" name="object 4"/>
          <p:cNvSpPr/>
          <p:nvPr userDrawn="1"/>
        </p:nvSpPr>
        <p:spPr>
          <a:xfrm>
            <a:off x="8066752" y="287805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18821" y="183058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174671" y="325273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Næste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4" name="object 4"/>
          <p:cNvSpPr/>
          <p:nvPr userDrawn="1"/>
        </p:nvSpPr>
        <p:spPr>
          <a:xfrm>
            <a:off x="9392328" y="4365105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518821" y="4739790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Sidste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9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7214592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82289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, kategori og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731060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AEE9141E-C0BE-41C9-93C9-FD1950AFD0E1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23392" y="1506050"/>
            <a:ext cx="7008779" cy="0"/>
          </a:xfrm>
          <a:prstGeom prst="line">
            <a:avLst/>
          </a:prstGeom>
          <a:ln w="25400">
            <a:gradFill flip="none" rotWithShape="1">
              <a:gsLst>
                <a:gs pos="32000">
                  <a:schemeClr val="accent1">
                    <a:tint val="660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101600" dist="3810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9072331" y="2420888"/>
            <a:ext cx="0" cy="3744416"/>
          </a:xfrm>
          <a:prstGeom prst="line">
            <a:avLst/>
          </a:prstGeom>
          <a:ln w="25400">
            <a:gradFill flip="none" rotWithShape="1">
              <a:gsLst>
                <a:gs pos="32000">
                  <a:schemeClr val="accent1">
                    <a:tint val="660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3810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68342" y="2708920"/>
            <a:ext cx="2795489" cy="3384376"/>
          </a:xfrm>
          <a:effectLst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Indtast</a:t>
            </a:r>
            <a:r>
              <a:rPr lang="en-US" dirty="0" smtClean="0"/>
              <a:t> under-</a:t>
            </a:r>
            <a:r>
              <a:rPr lang="en-US" dirty="0" err="1" smtClean="0"/>
              <a:t>kategorier</a:t>
            </a:r>
            <a:r>
              <a:rPr lang="en-US" dirty="0" smtClean="0"/>
              <a:t>, </a:t>
            </a:r>
            <a:r>
              <a:rPr lang="en-US" dirty="0" err="1" smtClean="0"/>
              <a:t>fakta</a:t>
            </a:r>
            <a:r>
              <a:rPr lang="en-US" dirty="0" smtClean="0"/>
              <a:t>, data, </a:t>
            </a:r>
            <a:r>
              <a:rPr lang="en-US" dirty="0" err="1" smtClean="0"/>
              <a:t>osv</a:t>
            </a:r>
            <a:r>
              <a:rPr lang="en-US" dirty="0" smtClean="0"/>
              <a:t>.</a:t>
            </a:r>
          </a:p>
        </p:txBody>
      </p:sp>
      <p:sp>
        <p:nvSpPr>
          <p:cNvPr id="17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8462731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3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69983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- 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 rot="1752711">
            <a:off x="7831368" y="-835572"/>
            <a:ext cx="2865965" cy="7369272"/>
          </a:xfrm>
          <a:prstGeom prst="rect">
            <a:avLst/>
          </a:prstGeom>
          <a:noFill/>
          <a:effectLst>
            <a:outerShdw blurRad="584200" dist="38100" dir="5400000" algn="t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60000" b="1" dirty="0" smtClean="0">
                <a:solidFill>
                  <a:schemeClr val="bg1"/>
                </a:solidFill>
              </a:rPr>
              <a:t>?</a:t>
            </a:r>
            <a:endParaRPr lang="da-DK" sz="60000" b="1" dirty="0">
              <a:solidFill>
                <a:schemeClr val="bg1"/>
              </a:solidFill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FB3561E8-1118-44BA-A247-1E6CADA5BA07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59008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sp>
        <p:nvSpPr>
          <p:cNvPr id="1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8462731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588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ekst - 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 rot="1752711">
            <a:off x="8139442" y="-1646824"/>
            <a:ext cx="2865965" cy="7369272"/>
          </a:xfrm>
          <a:prstGeom prst="rect">
            <a:avLst/>
          </a:prstGeom>
          <a:noFill/>
          <a:effectLst>
            <a:outerShdw blurRad="584200" dist="38100" dir="5400000" algn="t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60000" b="1" dirty="0" smtClean="0">
                <a:solidFill>
                  <a:schemeClr val="bg1"/>
                </a:solidFill>
              </a:rPr>
              <a:t>?</a:t>
            </a:r>
            <a:endParaRPr lang="da-DK" sz="60000" b="1" dirty="0">
              <a:solidFill>
                <a:schemeClr val="bg1"/>
              </a:solidFill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46C98B5D-B40D-4DFF-BFD2-4F0EC9AF31AD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332657"/>
            <a:ext cx="8462731" cy="579350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1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179787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- svar/udrå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324712" y="-3771799"/>
            <a:ext cx="4396025" cy="10009111"/>
          </a:xfrm>
          <a:prstGeom prst="rect">
            <a:avLst/>
          </a:prstGeom>
          <a:noFill/>
          <a:effectLst>
            <a:outerShdw blurRad="520700" dist="38100" dir="5400000" algn="t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80000" b="1" dirty="0" smtClean="0">
                <a:solidFill>
                  <a:schemeClr val="bg1"/>
                </a:solidFill>
              </a:rPr>
              <a:t>!</a:t>
            </a:r>
            <a:endParaRPr lang="da-DK" sz="80000" b="1" dirty="0">
              <a:solidFill>
                <a:schemeClr val="bg1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84677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B9B025CA-9280-4BE8-886A-336F30E565C3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8462731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3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418705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ekst - svar/udrå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324712" y="-3771799"/>
            <a:ext cx="4396025" cy="10009111"/>
          </a:xfrm>
          <a:prstGeom prst="rect">
            <a:avLst/>
          </a:prstGeom>
          <a:noFill/>
          <a:effectLst>
            <a:outerShdw blurRad="520700" dist="38100" dir="5400000" algn="t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80000" b="1" dirty="0" smtClean="0">
                <a:solidFill>
                  <a:schemeClr val="bg1"/>
                </a:solidFill>
              </a:rPr>
              <a:t>!</a:t>
            </a:r>
            <a:endParaRPr lang="da-DK" sz="80000" b="1" dirty="0">
              <a:solidFill>
                <a:schemeClr val="bg1"/>
              </a:solidFill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47CB6A9B-F312-49BC-A8E2-627C33DC294B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8462731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1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3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1330696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å: Titel, to-delt/sammenligning/for-i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ln>
            <a:gradFill>
              <a:gsLst>
                <a:gs pos="0">
                  <a:schemeClr val="tx1"/>
                </a:gs>
                <a:gs pos="54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5000000" scaled="0"/>
            </a:gra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da-DK" sz="3600" b="1" i="0" cap="all" spc="200" baseline="0" dirty="0">
                <a:solidFill>
                  <a:schemeClr val="tx1"/>
                </a:solidFill>
              </a:defRPr>
            </a:lvl1pPr>
          </a:lstStyle>
          <a:p>
            <a:pPr lvl="0" algn="l"/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 baseline="0"/>
            </a:lvl1pPr>
            <a:lvl2pPr marL="800100" indent="-342900" algn="l">
              <a:buFont typeface="Arial" pitchFamily="34" charset="0"/>
              <a:buChar char="•"/>
              <a:defRPr sz="2000" baseline="0"/>
            </a:lvl2pPr>
            <a:lvl3pPr marL="1257300" indent="-342900" algn="l">
              <a:buFont typeface="Arial" pitchFamily="34" charset="0"/>
              <a:buChar char="•"/>
              <a:defRPr sz="18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skrive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/>
            </a:lvl1pPr>
            <a:lvl2pPr marL="800100" indent="-342900">
              <a:buFont typeface="Arial" pitchFamily="34" charset="0"/>
              <a:buChar char="•"/>
              <a:defRPr sz="2000" baseline="0"/>
            </a:lvl2pPr>
            <a:lvl3pPr marL="1257300" indent="-342900">
              <a:buFont typeface="Arial" pitchFamily="34" charset="0"/>
              <a:buChar char="•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skrive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200" kern="1200" cap="all" spc="20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598EDD2-DF04-4633-81D2-35974FC11B4F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49CB-DA36-4A0D-B7A5-D537E7FBD14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835061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, OBS og side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-15761" r="-1192" b="15761"/>
          <a:stretch/>
        </p:blipFill>
        <p:spPr>
          <a:xfrm rot="16200000">
            <a:off x="7459497" y="-1494444"/>
            <a:ext cx="3284984" cy="6195551"/>
          </a:xfrm>
          <a:prstGeom prst="rect">
            <a:avLst/>
          </a:prstGeom>
        </p:spPr>
      </p:pic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A983C8B7-028E-40FA-B5C6-594A811EE84A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object 4"/>
          <p:cNvSpPr/>
          <p:nvPr userDrawn="1"/>
        </p:nvSpPr>
        <p:spPr>
          <a:xfrm>
            <a:off x="8610523" y="796892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bg1"/>
          </a:solidFill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8" name="object 4"/>
          <p:cNvSpPr/>
          <p:nvPr userDrawn="1"/>
        </p:nvSpPr>
        <p:spPr>
          <a:xfrm>
            <a:off x="8613924" y="796892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613924" y="1052736"/>
            <a:ext cx="1977779" cy="1008112"/>
          </a:xfrm>
          <a:effectLst>
            <a:outerShdw blurRad="50800" dist="12700" dir="5400000" algn="t" rotWithShape="0">
              <a:prstClr val="black">
                <a:alpha val="49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0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skrive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13" name="Titel 6"/>
          <p:cNvSpPr>
            <a:spLocks noGrp="1"/>
          </p:cNvSpPr>
          <p:nvPr>
            <p:ph type="title" hasCustomPrompt="1"/>
          </p:nvPr>
        </p:nvSpPr>
        <p:spPr>
          <a:xfrm>
            <a:off x="609601" y="274638"/>
            <a:ext cx="8004324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rgbClr val="211A5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  <p:sp>
        <p:nvSpPr>
          <p:cNvPr id="12" name="Pladsholder til indhold 2"/>
          <p:cNvSpPr>
            <a:spLocks noGrp="1"/>
          </p:cNvSpPr>
          <p:nvPr>
            <p:ph sz="half" idx="14" hasCustomPrompt="1"/>
          </p:nvPr>
        </p:nvSpPr>
        <p:spPr>
          <a:xfrm>
            <a:off x="8784299" y="2636912"/>
            <a:ext cx="2784309" cy="3501510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 baseline="0"/>
            </a:lvl1pPr>
            <a:lvl2pPr marL="457200" indent="0" algn="l">
              <a:buFont typeface="Arial" pitchFamily="34" charset="0"/>
              <a:buNone/>
              <a:defRPr sz="2000" baseline="0"/>
            </a:lvl2pPr>
            <a:lvl3pPr marL="1257300" indent="-342900" algn="l">
              <a:buFont typeface="Arial" pitchFamily="34" charset="0"/>
              <a:buChar char="•"/>
              <a:defRPr sz="18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tilføje tekst</a:t>
            </a:r>
            <a:endParaRPr lang="da-DK" dirty="0"/>
          </a:p>
        </p:txBody>
      </p:sp>
      <p:sp>
        <p:nvSpPr>
          <p:cNvPr id="17" name="Pladsholder til indhold 2"/>
          <p:cNvSpPr>
            <a:spLocks noGrp="1"/>
          </p:cNvSpPr>
          <p:nvPr>
            <p:ph sz="half" idx="15" hasCustomPrompt="1"/>
          </p:nvPr>
        </p:nvSpPr>
        <p:spPr>
          <a:xfrm>
            <a:off x="609600" y="1600201"/>
            <a:ext cx="8000923" cy="4525963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 baseline="0"/>
            </a:lvl1pPr>
            <a:lvl2pPr marL="800100" indent="-342900" algn="l">
              <a:buFont typeface="Arial" pitchFamily="34" charset="0"/>
              <a:buChar char="•"/>
              <a:defRPr sz="2000" baseline="0"/>
            </a:lvl2pPr>
            <a:lvl3pPr marL="1257300" indent="-342900" algn="l">
              <a:buFont typeface="Arial" pitchFamily="34" charset="0"/>
              <a:buChar char="•"/>
              <a:defRPr sz="18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skrive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264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 og 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7547" r="558"/>
          <a:stretch/>
        </p:blipFill>
        <p:spPr>
          <a:xfrm rot="16200000">
            <a:off x="2670882" y="-2670884"/>
            <a:ext cx="6858002" cy="12199765"/>
          </a:xfrm>
          <a:prstGeom prst="rect">
            <a:avLst/>
          </a:prstGeom>
        </p:spPr>
      </p:pic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cap="all" spc="200" baseline="0"/>
            </a:lvl1pPr>
          </a:lstStyle>
          <a:p>
            <a:fld id="{46C07B2B-3F84-4C22-8283-FEAC4F97087B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object 4"/>
          <p:cNvSpPr/>
          <p:nvPr userDrawn="1"/>
        </p:nvSpPr>
        <p:spPr>
          <a:xfrm>
            <a:off x="8610523" y="796892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bg1"/>
          </a:solidFill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/>
            </a:lvl1pPr>
            <a:lvl2pPr marL="1200150" indent="-457200">
              <a:buFont typeface="Arial" pitchFamily="34" charset="0"/>
              <a:buChar char="•"/>
              <a:defRPr sz="2000"/>
            </a:lvl2pPr>
            <a:lvl4pPr marL="1143000" indent="0">
              <a:buFont typeface="Arial" pitchFamily="34" charset="0"/>
              <a:buChar char="•"/>
              <a:defRPr sz="1800"/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</p:txBody>
      </p:sp>
      <p:sp>
        <p:nvSpPr>
          <p:cNvPr id="13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993213" cy="1143000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 algn="l">
              <a:defRPr sz="3600" b="1" i="0" cap="all" spc="200" baseline="0">
                <a:solidFill>
                  <a:srgbClr val="211A5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2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2"/>
            <a:ext cx="3860800" cy="620688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pc="200" baseline="0"/>
            </a:lvl1pPr>
          </a:lstStyle>
          <a:p>
            <a:r>
              <a:rPr lang="da-DK" dirty="0" smtClean="0"/>
              <a:t>IT SERVICES</a:t>
            </a:r>
          </a:p>
          <a:p>
            <a:r>
              <a:rPr lang="da-DK" dirty="0" smtClean="0"/>
              <a:t>AALBORG Universitet</a:t>
            </a:r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9602813" y="116633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602813" y="372477"/>
            <a:ext cx="1977779" cy="1008112"/>
          </a:xfrm>
          <a:effectLst>
            <a:outerShdw blurRad="50800" dist="12700" dir="5400000" algn="t" rotWithShape="0">
              <a:prstClr val="black">
                <a:alpha val="49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0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skrive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271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,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600" b="1" i="0" cap="all" spc="20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AF9C66E5-6EDE-427E-8EB6-B5508BF386B3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 typeface="Arial" pitchFamily="34" charset="0"/>
              <a:buNone/>
              <a:defRPr lang="da-DK" sz="2400" cap="none" spc="0" baseline="0" dirty="0">
                <a:latin typeface="+mn-lt"/>
              </a:defRPr>
            </a:lvl1pPr>
            <a:lvl2pPr marL="1200150" indent="-457200">
              <a:buFont typeface="Arial" pitchFamily="34" charset="0"/>
              <a:buChar char="•"/>
              <a:defRPr sz="2000"/>
            </a:lvl2pPr>
            <a:lvl4pPr marL="1143000" indent="0">
              <a:buFont typeface="Arial" pitchFamily="34" charset="0"/>
              <a:buChar char="•"/>
              <a:defRPr sz="1800"/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</p:txBody>
      </p:sp>
      <p:sp>
        <p:nvSpPr>
          <p:cNvPr id="10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44047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21918"/>
          <a:stretch/>
        </p:blipFill>
        <p:spPr>
          <a:xfrm>
            <a:off x="0" y="-1"/>
            <a:ext cx="12192000" cy="45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9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 / tekst, 3xOBS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980729"/>
            <a:ext cx="10363200" cy="1470025"/>
          </a:xfrm>
          <a:solidFill>
            <a:schemeClr val="tx1"/>
          </a:solidFill>
          <a:ln w="76200" cap="rnd" cmpd="sng">
            <a:noFill/>
            <a:round/>
          </a:ln>
          <a:effectLst>
            <a:innerShdw blurRad="368300">
              <a:prstClr val="black">
                <a:alpha val="55000"/>
              </a:prstClr>
            </a:innerShdw>
          </a:effectLst>
        </p:spPr>
        <p:txBody>
          <a:bodyPr>
            <a:normAutofit/>
          </a:bodyPr>
          <a:lstStyle>
            <a:lvl1pPr>
              <a:defRPr sz="3600" b="1" cap="all" spc="2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pic>
        <p:nvPicPr>
          <p:cNvPr id="11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  <p:sp>
        <p:nvSpPr>
          <p:cNvPr id="9" name="object 4"/>
          <p:cNvSpPr/>
          <p:nvPr userDrawn="1"/>
        </p:nvSpPr>
        <p:spPr>
          <a:xfrm>
            <a:off x="1487488" y="3773242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0" name="object 4"/>
          <p:cNvSpPr/>
          <p:nvPr userDrawn="1"/>
        </p:nvSpPr>
        <p:spPr>
          <a:xfrm>
            <a:off x="4806431" y="306896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4" name="object 4"/>
          <p:cNvSpPr/>
          <p:nvPr userDrawn="1"/>
        </p:nvSpPr>
        <p:spPr>
          <a:xfrm>
            <a:off x="8048920" y="3773242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14350" y="3356992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98739" y="4062833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160171" y="4062833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644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OBS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4"/>
          <p:cNvSpPr/>
          <p:nvPr userDrawn="1"/>
        </p:nvSpPr>
        <p:spPr>
          <a:xfrm>
            <a:off x="4806431" y="249289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1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pic>
        <p:nvPicPr>
          <p:cNvPr id="6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14350" y="2781708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spc="30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TILFØJ 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56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/tekst/afslutning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911424" y="3140968"/>
            <a:ext cx="10369152" cy="19442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330200">
              <a:srgbClr val="00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0"/>
            <a:ext cx="8534400" cy="694928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lvl="0" indent="-285750"/>
            <a:r>
              <a:rPr lang="da-DK" dirty="0" smtClean="0"/>
              <a:t>Klik for at skrive tekst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75520" y="4496346"/>
            <a:ext cx="8640960" cy="58883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85750" lvl="0" indent="-285750"/>
            <a:r>
              <a:rPr lang="da-DK" dirty="0" smtClean="0"/>
              <a:t>Klik for at skrive tekst</a:t>
            </a:r>
          </a:p>
        </p:txBody>
      </p:sp>
      <p:pic>
        <p:nvPicPr>
          <p:cNvPr id="9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8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 / afslutning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487488" y="3645024"/>
            <a:ext cx="9217024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330200">
              <a:srgbClr val="00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61048"/>
            <a:ext cx="8534400" cy="10081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lvl="0" indent="-285750"/>
            <a:r>
              <a:rPr lang="da-DK" dirty="0" smtClean="0"/>
              <a:t>Klik for at skrive tekst</a:t>
            </a:r>
          </a:p>
        </p:txBody>
      </p:sp>
      <p:pic>
        <p:nvPicPr>
          <p:cNvPr id="6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: Titel/afslutning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1268761"/>
            <a:ext cx="10363200" cy="1872208"/>
          </a:xfrm>
          <a:effectLst/>
        </p:spPr>
        <p:txBody>
          <a:bodyPr>
            <a:normAutofit/>
          </a:bodyPr>
          <a:lstStyle>
            <a:lvl1pPr>
              <a:defRPr sz="4000" b="1" cap="all" spc="200" baseline="0">
                <a:solidFill>
                  <a:schemeClr val="tx1"/>
                </a:solidFill>
                <a:effectLst>
                  <a:glow rad="1841500">
                    <a:srgbClr val="FF9004">
                      <a:alpha val="24000"/>
                    </a:srgbClr>
                  </a:glow>
                </a:effectLst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pic>
        <p:nvPicPr>
          <p:cNvPr id="5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92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Forside-Si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24068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3717033"/>
            <a:ext cx="10363200" cy="1470025"/>
          </a:xfrm>
        </p:spPr>
        <p:txBody>
          <a:bodyPr>
            <a:normAutofit/>
          </a:bodyPr>
          <a:lstStyle>
            <a:lvl1pPr>
              <a:defRPr sz="3600" b="1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skrive Titel på Præsentation</a:t>
            </a:r>
            <a:endParaRPr lang="da-DK" dirty="0"/>
          </a:p>
        </p:txBody>
      </p:sp>
      <p:pic>
        <p:nvPicPr>
          <p:cNvPr id="5" name="Billed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9" y="5625601"/>
            <a:ext cx="2057693" cy="9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Forside-Mer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24068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ktangel 7"/>
          <p:cNvSpPr/>
          <p:nvPr userDrawn="1"/>
        </p:nvSpPr>
        <p:spPr>
          <a:xfrm>
            <a:off x="911424" y="3140968"/>
            <a:ext cx="10369152" cy="1944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1670944"/>
            <a:ext cx="10363200" cy="1470025"/>
          </a:xfrm>
        </p:spPr>
        <p:txBody>
          <a:bodyPr>
            <a:normAutofit/>
          </a:bodyPr>
          <a:lstStyle>
            <a:lvl1pPr>
              <a:defRPr sz="3600" b="1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skrive Titel på Præsentation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0"/>
            <a:ext cx="8534400" cy="694928"/>
          </a:xfrm>
        </p:spPr>
        <p:txBody>
          <a:bodyPr>
            <a:normAutofit/>
          </a:bodyPr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skrive undertitel</a:t>
            </a:r>
            <a:endParaRPr lang="da-DK" dirty="0"/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75520" y="4496346"/>
            <a:ext cx="8640960" cy="588838"/>
          </a:xfrm>
        </p:spPr>
        <p:txBody>
          <a:bodyPr>
            <a:normAutofit/>
          </a:bodyPr>
          <a:lstStyle>
            <a:lvl1pPr marL="0" indent="0" algn="ctr">
              <a:buNone/>
              <a:defRPr sz="1200" cap="all" spc="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skrive Arrangører / medvirkende / Location / eller andet</a:t>
            </a:r>
          </a:p>
        </p:txBody>
      </p:sp>
      <p:pic>
        <p:nvPicPr>
          <p:cNvPr id="10" name="Billed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9" y="5625601"/>
            <a:ext cx="2057693" cy="9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og Kateg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lang="en-US" sz="1200" kern="1200" cap="all" spc="20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9F9CA1B-1B55-4A7C-A85B-50AA77CE0E66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21" name="Pladsholder til diasnummer 1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2400" cap="none" spc="0" baseline="0" dirty="0">
                <a:solidFill>
                  <a:schemeClr val="tx2"/>
                </a:solidFill>
                <a:latin typeface="+mn-lt"/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a-DK" dirty="0" smtClean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a-DK" dirty="0" smtClean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a-DK" dirty="0" smtClean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a-DK" dirty="0" smtClean="0"/>
          </a:p>
          <a:p>
            <a:pPr marL="285750" lvl="0" indent="-285750"/>
            <a:endParaRPr lang="da-DK" dirty="0" smtClean="0"/>
          </a:p>
        </p:txBody>
      </p:sp>
      <p:sp>
        <p:nvSpPr>
          <p:cNvPr id="24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731060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0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112506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og Kategori +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E09307A3-D233-4530-A1F0-062164DF919F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0" name="object 4"/>
          <p:cNvSpPr/>
          <p:nvPr userDrawn="1"/>
        </p:nvSpPr>
        <p:spPr>
          <a:xfrm>
            <a:off x="9394919" y="141277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18821" y="183058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7214592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0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193057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og Kategori +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81BB82BA-CD46-4A44-859C-929313257792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9" name="object 4"/>
          <p:cNvSpPr/>
          <p:nvPr userDrawn="1"/>
        </p:nvSpPr>
        <p:spPr>
          <a:xfrm>
            <a:off x="9394919" y="141277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2" name="object 4"/>
          <p:cNvSpPr/>
          <p:nvPr userDrawn="1"/>
        </p:nvSpPr>
        <p:spPr>
          <a:xfrm>
            <a:off x="8066752" y="287805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18821" y="183058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174671" y="325273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Næste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2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7214592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3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05199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22916" r="-450" b="23827"/>
          <a:stretch/>
        </p:blipFill>
        <p:spPr>
          <a:xfrm>
            <a:off x="0" y="-18289"/>
            <a:ext cx="12192000" cy="45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og Kategori +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2B9D1AAE-A4E0-4067-AC85-AFBDC34385AE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0" name="object 4"/>
          <p:cNvSpPr/>
          <p:nvPr userDrawn="1"/>
        </p:nvSpPr>
        <p:spPr>
          <a:xfrm>
            <a:off x="9394919" y="141277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1" name="object 4"/>
          <p:cNvSpPr/>
          <p:nvPr userDrawn="1"/>
        </p:nvSpPr>
        <p:spPr>
          <a:xfrm>
            <a:off x="8066752" y="287805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518821" y="183058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174671" y="3252736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Næste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34" name="object 4"/>
          <p:cNvSpPr/>
          <p:nvPr userDrawn="1"/>
        </p:nvSpPr>
        <p:spPr>
          <a:xfrm>
            <a:off x="9392328" y="4365105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1905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518821" y="4739790"/>
            <a:ext cx="2433831" cy="123837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Sidste</a:t>
            </a:r>
            <a:r>
              <a:rPr lang="en-US" dirty="0" smtClean="0"/>
              <a:t> under-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9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7214592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44615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, kategori og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731060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6F3FD63E-651E-4420-8B8E-A37F68DA0F39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8208235" y="-747464"/>
            <a:ext cx="4094799" cy="306415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  <a:ln w="381000"/>
          <a:effectLst>
            <a:outerShdw blurRad="4826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23392" y="1506050"/>
            <a:ext cx="7008779" cy="0"/>
          </a:xfrm>
          <a:prstGeom prst="line">
            <a:avLst/>
          </a:prstGeom>
          <a:ln w="25400">
            <a:gradFill flip="none" rotWithShape="1">
              <a:gsLst>
                <a:gs pos="32000">
                  <a:schemeClr val="accent1">
                    <a:tint val="660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outerShdw blurRad="101600" dist="3810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9072331" y="2420888"/>
            <a:ext cx="0" cy="3744416"/>
          </a:xfrm>
          <a:prstGeom prst="line">
            <a:avLst/>
          </a:prstGeom>
          <a:ln w="25400">
            <a:gradFill flip="none" rotWithShape="1">
              <a:gsLst>
                <a:gs pos="32000">
                  <a:schemeClr val="accent1">
                    <a:tint val="660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101600" dist="38100" dir="5400000" algn="t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8462731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76321" y="260649"/>
            <a:ext cx="2600260" cy="1152127"/>
          </a:xfr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3200" b="1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Kategori</a:t>
            </a:r>
            <a:endParaRPr lang="da-DK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68342" y="2708920"/>
            <a:ext cx="2795489" cy="2917722"/>
          </a:xfrm>
          <a:effectLst/>
        </p:spPr>
        <p:txBody>
          <a:bodyPr anchor="t"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Indtast</a:t>
            </a:r>
            <a:r>
              <a:rPr lang="en-US" dirty="0" smtClean="0"/>
              <a:t> under-</a:t>
            </a:r>
            <a:r>
              <a:rPr lang="en-US" dirty="0" err="1" smtClean="0"/>
              <a:t>kategorier</a:t>
            </a:r>
            <a:r>
              <a:rPr lang="en-US" dirty="0" smtClean="0"/>
              <a:t>, </a:t>
            </a:r>
            <a:r>
              <a:rPr lang="en-US" dirty="0" err="1" smtClean="0"/>
              <a:t>fakta</a:t>
            </a:r>
            <a:r>
              <a:rPr lang="en-US" dirty="0" smtClean="0"/>
              <a:t>, data, </a:t>
            </a:r>
            <a:r>
              <a:rPr lang="en-US" dirty="0" err="1" smtClean="0"/>
              <a:t>osv</a:t>
            </a:r>
            <a:r>
              <a:rPr lang="en-US" dirty="0" smtClean="0"/>
              <a:t>…</a:t>
            </a:r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93452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- 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 rot="1752711">
            <a:off x="7831368" y="-835572"/>
            <a:ext cx="2865965" cy="7369272"/>
          </a:xfrm>
          <a:prstGeom prst="rect">
            <a:avLst/>
          </a:prstGeom>
          <a:noFill/>
          <a:effectLst>
            <a:outerShdw blurRad="660400" dist="38100" dir="5400000" algn="t" rotWithShape="0">
              <a:prstClr val="black">
                <a:alpha val="7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60000" b="1" dirty="0" smtClean="0">
                <a:solidFill>
                  <a:schemeClr val="bg1"/>
                </a:solidFill>
              </a:rPr>
              <a:t>?</a:t>
            </a:r>
            <a:endParaRPr lang="da-DK" sz="60000" b="1" dirty="0">
              <a:solidFill>
                <a:schemeClr val="bg1"/>
              </a:solidFill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9DE26F94-D6DD-4A6F-A14C-F5C16BDF3D25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59008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sp>
        <p:nvSpPr>
          <p:cNvPr id="1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8462731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56997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ekst - 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 rot="1752711">
            <a:off x="7831368" y="-835572"/>
            <a:ext cx="2865965" cy="7369272"/>
          </a:xfrm>
          <a:prstGeom prst="rect">
            <a:avLst/>
          </a:prstGeom>
          <a:noFill/>
          <a:effectLst>
            <a:outerShdw blurRad="660400" dist="38100" dir="5400000" algn="t" rotWithShape="0">
              <a:prstClr val="black">
                <a:alpha val="7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60000" b="1" dirty="0" smtClean="0">
                <a:solidFill>
                  <a:schemeClr val="bg1"/>
                </a:solidFill>
              </a:rPr>
              <a:t>?</a:t>
            </a:r>
            <a:endParaRPr lang="da-DK" sz="60000" b="1" dirty="0">
              <a:solidFill>
                <a:schemeClr val="bg1"/>
              </a:solidFill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43DEC474-EAEB-465E-8A1B-CE8B95B68CF4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8462731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1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8059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- svar/udrå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324712" y="-3771799"/>
            <a:ext cx="4396025" cy="10009111"/>
          </a:xfrm>
          <a:prstGeom prst="rect">
            <a:avLst/>
          </a:prstGeom>
          <a:noFill/>
          <a:effectLst>
            <a:outerShdw blurRad="787400" dist="38100" dir="5400000" algn="t" rotWithShape="0">
              <a:prstClr val="black">
                <a:alpha val="7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80000" b="1" dirty="0" smtClean="0">
                <a:solidFill>
                  <a:schemeClr val="bg1"/>
                </a:solidFill>
              </a:rPr>
              <a:t>!</a:t>
            </a:r>
            <a:endParaRPr lang="da-DK" sz="80000" b="1" dirty="0">
              <a:solidFill>
                <a:schemeClr val="bg1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846773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BC5ED01B-96B5-441F-9E9C-441B7285E55D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8462731" cy="45259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3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396731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ekst - svar/udrå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324712" y="-3771799"/>
            <a:ext cx="4396025" cy="10009111"/>
          </a:xfrm>
          <a:prstGeom prst="rect">
            <a:avLst/>
          </a:prstGeom>
          <a:noFill/>
          <a:effectLst>
            <a:outerShdw blurRad="787400" dist="38100" dir="5400000" algn="t" rotWithShape="0">
              <a:prstClr val="black">
                <a:alpha val="7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sz="80000" b="1" dirty="0" smtClean="0">
                <a:solidFill>
                  <a:schemeClr val="bg1"/>
                </a:solidFill>
              </a:rPr>
              <a:t>!</a:t>
            </a:r>
            <a:endParaRPr lang="da-DK" sz="80000" b="1" dirty="0">
              <a:solidFill>
                <a:schemeClr val="bg1"/>
              </a:solidFill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AC2B9425-1CEB-49D6-9F17-E1E8A3E67E1A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8462731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13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14303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å-grøn: Titel, to-delt/sammenligning/for-i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ln>
            <a:gradFill>
              <a:gsLst>
                <a:gs pos="0">
                  <a:schemeClr val="tx1"/>
                </a:gs>
                <a:gs pos="54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5000000" scaled="0"/>
            </a:gradFill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da-DK" sz="3600" b="1" i="0" cap="all" spc="200" baseline="0" dirty="0">
                <a:solidFill>
                  <a:schemeClr val="tx2"/>
                </a:solidFill>
              </a:defRPr>
            </a:lvl1pPr>
          </a:lstStyle>
          <a:p>
            <a:pPr lvl="0" algn="l"/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800100" indent="-342900" algn="l">
              <a:buFont typeface="Arial" pitchFamily="34" charset="0"/>
              <a:buChar char="•"/>
              <a:defRPr sz="2000" baseline="0">
                <a:solidFill>
                  <a:schemeClr val="tx2"/>
                </a:solidFill>
              </a:defRPr>
            </a:lvl2pPr>
            <a:lvl3pPr marL="1257300" indent="-342900" algn="l">
              <a:buFont typeface="Arial" pitchFamily="34" charset="0"/>
              <a:buChar char="•"/>
              <a:defRPr sz="1800" baseline="0">
                <a:solidFill>
                  <a:schemeClr val="tx2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skrive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800100" indent="-342900">
              <a:buFont typeface="Arial" pitchFamily="34" charset="0"/>
              <a:buChar char="•"/>
              <a:defRPr sz="2000" baseline="0">
                <a:solidFill>
                  <a:schemeClr val="tx2"/>
                </a:solidFill>
              </a:defRPr>
            </a:lvl2pPr>
            <a:lvl3pPr marL="1257300" indent="-34290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skrive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200" kern="1200" cap="all" spc="20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6A98001-4D2D-4BB1-839B-ADDD27B92D43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8" name="Pladsholder til diasnummer 1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30402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, OBS og side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-15761" r="-1192" b="15761"/>
          <a:stretch/>
        </p:blipFill>
        <p:spPr>
          <a:xfrm rot="16200000">
            <a:off x="7459497" y="-1494444"/>
            <a:ext cx="3284984" cy="6195551"/>
          </a:xfrm>
          <a:prstGeom prst="rect">
            <a:avLst/>
          </a:prstGeom>
        </p:spPr>
      </p:pic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BEE743B7-679B-4BB8-9EFA-A4F120EA0BBA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object 4"/>
          <p:cNvSpPr/>
          <p:nvPr userDrawn="1"/>
        </p:nvSpPr>
        <p:spPr>
          <a:xfrm>
            <a:off x="8610523" y="796892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bg1"/>
          </a:solidFill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8" name="object 4"/>
          <p:cNvSpPr/>
          <p:nvPr userDrawn="1"/>
        </p:nvSpPr>
        <p:spPr>
          <a:xfrm>
            <a:off x="8613924" y="796892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613924" y="1052736"/>
            <a:ext cx="1977779" cy="1008112"/>
          </a:xfrm>
          <a:effectLst>
            <a:outerShdw blurRad="50800" dist="12700" dir="5400000" algn="t" rotWithShape="0">
              <a:prstClr val="black">
                <a:alpha val="49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0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skrive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13" name="Titel 6"/>
          <p:cNvSpPr>
            <a:spLocks noGrp="1"/>
          </p:cNvSpPr>
          <p:nvPr>
            <p:ph type="title" hasCustomPrompt="1"/>
          </p:nvPr>
        </p:nvSpPr>
        <p:spPr>
          <a:xfrm>
            <a:off x="609601" y="274638"/>
            <a:ext cx="8004324" cy="1143000"/>
          </a:xfrm>
        </p:spPr>
        <p:txBody>
          <a:bodyPr/>
          <a:lstStyle>
            <a:lvl1pPr algn="l">
              <a:defRPr sz="3600" b="1" i="0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smtClean="0"/>
              <a:t>IT SERVICES</a:t>
            </a:r>
          </a:p>
          <a:p>
            <a:r>
              <a:rPr lang="da-DK" cap="all" smtClean="0"/>
              <a:t>AALBORG Universitet</a:t>
            </a:r>
            <a:endParaRPr lang="da-DK" cap="all" dirty="0"/>
          </a:p>
        </p:txBody>
      </p:sp>
      <p:sp>
        <p:nvSpPr>
          <p:cNvPr id="12" name="Pladsholder til indhold 2"/>
          <p:cNvSpPr>
            <a:spLocks noGrp="1"/>
          </p:cNvSpPr>
          <p:nvPr>
            <p:ph sz="half" idx="14" hasCustomPrompt="1"/>
          </p:nvPr>
        </p:nvSpPr>
        <p:spPr>
          <a:xfrm>
            <a:off x="8784299" y="2636912"/>
            <a:ext cx="2784309" cy="3501510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l">
              <a:buFont typeface="Arial" pitchFamily="34" charset="0"/>
              <a:buNone/>
              <a:defRPr sz="2000" baseline="0"/>
            </a:lvl2pPr>
            <a:lvl3pPr marL="1257300" indent="-342900" algn="l">
              <a:buFont typeface="Arial" pitchFamily="34" charset="0"/>
              <a:buChar char="•"/>
              <a:defRPr sz="1800" baseline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tilføje tekst</a:t>
            </a:r>
            <a:endParaRPr lang="da-DK" dirty="0"/>
          </a:p>
        </p:txBody>
      </p:sp>
      <p:sp>
        <p:nvSpPr>
          <p:cNvPr id="17" name="Pladsholder til indhold 2"/>
          <p:cNvSpPr>
            <a:spLocks noGrp="1"/>
          </p:cNvSpPr>
          <p:nvPr>
            <p:ph sz="half" idx="15" hasCustomPrompt="1"/>
          </p:nvPr>
        </p:nvSpPr>
        <p:spPr>
          <a:xfrm>
            <a:off x="609600" y="1600201"/>
            <a:ext cx="8000923" cy="4525963"/>
          </a:xfrm>
          <a:ln>
            <a:gradFill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8600000" scaled="0"/>
            </a:gradFill>
          </a:ln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800100" indent="-342900" algn="l">
              <a:buFont typeface="Arial" pitchFamily="34" charset="0"/>
              <a:buChar char="•"/>
              <a:defRPr sz="2000" baseline="0">
                <a:solidFill>
                  <a:schemeClr val="tx2"/>
                </a:solidFill>
              </a:defRPr>
            </a:lvl2pPr>
            <a:lvl3pPr marL="1257300" indent="-342900" algn="l">
              <a:buFont typeface="Arial" pitchFamily="34" charset="0"/>
              <a:buChar char="•"/>
              <a:defRPr sz="1800" baseline="0">
                <a:solidFill>
                  <a:schemeClr val="tx2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skrive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9126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, tekst og 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7547" r="558"/>
          <a:stretch/>
        </p:blipFill>
        <p:spPr>
          <a:xfrm rot="16200000">
            <a:off x="2670882" y="-2670884"/>
            <a:ext cx="6858002" cy="12199765"/>
          </a:xfrm>
          <a:prstGeom prst="rect">
            <a:avLst/>
          </a:prstGeom>
        </p:spPr>
      </p:pic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cap="all" spc="200" baseline="0"/>
            </a:lvl1pPr>
          </a:lstStyle>
          <a:p>
            <a:fld id="{B405B391-FE74-4672-955E-10646F272B86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object 4"/>
          <p:cNvSpPr/>
          <p:nvPr userDrawn="1"/>
        </p:nvSpPr>
        <p:spPr>
          <a:xfrm>
            <a:off x="8610523" y="796892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bg1"/>
          </a:solidFill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</p:txBody>
      </p:sp>
      <p:sp>
        <p:nvSpPr>
          <p:cNvPr id="13" name="Titel 6"/>
          <p:cNvSpPr>
            <a:spLocks noGrp="1"/>
          </p:cNvSpPr>
          <p:nvPr>
            <p:ph type="title" hasCustomPrompt="1"/>
          </p:nvPr>
        </p:nvSpPr>
        <p:spPr>
          <a:xfrm>
            <a:off x="609599" y="274638"/>
            <a:ext cx="8989812" cy="1143000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 algn="l">
              <a:defRPr sz="3600" b="1" i="0" cap="all" spc="200" baseline="0">
                <a:solidFill>
                  <a:schemeClr val="tx2"/>
                </a:solidFill>
              </a:defRPr>
            </a:lvl1pPr>
          </a:lstStyle>
          <a:p>
            <a:r>
              <a:rPr lang="da-DK" dirty="0" smtClean="0"/>
              <a:t>Klik for at tilføje titel</a:t>
            </a:r>
            <a:endParaRPr lang="da-DK" dirty="0"/>
          </a:p>
        </p:txBody>
      </p:sp>
      <p:sp>
        <p:nvSpPr>
          <p:cNvPr id="12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2"/>
            <a:ext cx="3860800" cy="620688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pc="200" baseline="0"/>
            </a:lvl1pPr>
          </a:lstStyle>
          <a:p>
            <a:r>
              <a:rPr lang="da-DK" dirty="0" smtClean="0"/>
              <a:t>IT SERVICES</a:t>
            </a:r>
          </a:p>
          <a:p>
            <a:r>
              <a:rPr lang="da-DK" dirty="0" smtClean="0"/>
              <a:t>AALBORG Universitet</a:t>
            </a:r>
            <a:endParaRPr lang="da-DK" dirty="0"/>
          </a:p>
        </p:txBody>
      </p:sp>
      <p:sp>
        <p:nvSpPr>
          <p:cNvPr id="8" name="object 4"/>
          <p:cNvSpPr/>
          <p:nvPr userDrawn="1"/>
        </p:nvSpPr>
        <p:spPr>
          <a:xfrm>
            <a:off x="9599227" y="116633"/>
            <a:ext cx="1977779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599227" y="372477"/>
            <a:ext cx="1977779" cy="1008112"/>
          </a:xfrm>
          <a:effectLst>
            <a:outerShdw blurRad="50800" dist="12700" dir="5400000" algn="t" rotWithShape="0">
              <a:prstClr val="black">
                <a:alpha val="49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0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skrive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873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80281E56-8E5B-476B-B7AF-4F7E73901688}" type="datetime2">
              <a:rPr lang="da-DK" smtClean="0"/>
              <a:t>15. maj 2017</a:t>
            </a:fld>
            <a:endParaRPr lang="da-DK" dirty="0"/>
          </a:p>
        </p:txBody>
      </p:sp>
      <p:sp>
        <p:nvSpPr>
          <p:cNvPr id="16" name="Pladsholder til dias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cap="all" spc="200" baseline="0"/>
            </a:lvl1pPr>
          </a:lstStyle>
          <a:p>
            <a:fld id="{76FF49CB-DA36-4A0D-B7A5-D537E7FBD14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4" name="Group 3" hidden="1"/>
          <p:cNvGrpSpPr/>
          <p:nvPr userDrawn="1"/>
        </p:nvGrpSpPr>
        <p:grpSpPr>
          <a:xfrm>
            <a:off x="8784299" y="4273185"/>
            <a:ext cx="1977779" cy="1479982"/>
            <a:chOff x="7236707" y="4653135"/>
            <a:chExt cx="1483334" cy="1479982"/>
          </a:xfrm>
        </p:grpSpPr>
        <p:sp>
          <p:nvSpPr>
            <p:cNvPr id="10" name="object 4"/>
            <p:cNvSpPr/>
            <p:nvPr userDrawn="1"/>
          </p:nvSpPr>
          <p:spPr>
            <a:xfrm>
              <a:off x="7236707" y="4653136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solidFill>
              <a:schemeClr val="bg1"/>
            </a:solidFill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  <p:sp>
          <p:nvSpPr>
            <p:cNvPr id="8" name="object 4"/>
            <p:cNvSpPr/>
            <p:nvPr userDrawn="1"/>
          </p:nvSpPr>
          <p:spPr>
            <a:xfrm>
              <a:off x="7236707" y="4653135"/>
              <a:ext cx="1483334" cy="1479981"/>
            </a:xfrm>
            <a:custGeom>
              <a:avLst/>
              <a:gdLst/>
              <a:ahLst/>
              <a:cxnLst/>
              <a:rect l="l" t="t" r="r" b="b"/>
              <a:pathLst>
                <a:path w="1483334" h="1479981">
                  <a:moveTo>
                    <a:pt x="741667" y="0"/>
                  </a:moveTo>
                  <a:lnTo>
                    <a:pt x="680838" y="2453"/>
                  </a:lnTo>
                  <a:lnTo>
                    <a:pt x="621364" y="9685"/>
                  </a:lnTo>
                  <a:lnTo>
                    <a:pt x="563435" y="21506"/>
                  </a:lnTo>
                  <a:lnTo>
                    <a:pt x="507242" y="37725"/>
                  </a:lnTo>
                  <a:lnTo>
                    <a:pt x="452976" y="58152"/>
                  </a:lnTo>
                  <a:lnTo>
                    <a:pt x="400827" y="82596"/>
                  </a:lnTo>
                  <a:lnTo>
                    <a:pt x="350987" y="110867"/>
                  </a:lnTo>
                  <a:lnTo>
                    <a:pt x="303647" y="142775"/>
                  </a:lnTo>
                  <a:lnTo>
                    <a:pt x="258997" y="178128"/>
                  </a:lnTo>
                  <a:lnTo>
                    <a:pt x="217228" y="216738"/>
                  </a:lnTo>
                  <a:lnTo>
                    <a:pt x="178532" y="258412"/>
                  </a:lnTo>
                  <a:lnTo>
                    <a:pt x="143098" y="302961"/>
                  </a:lnTo>
                  <a:lnTo>
                    <a:pt x="111118" y="350195"/>
                  </a:lnTo>
                  <a:lnTo>
                    <a:pt x="82783" y="399922"/>
                  </a:lnTo>
                  <a:lnTo>
                    <a:pt x="58283" y="451952"/>
                  </a:lnTo>
                  <a:lnTo>
                    <a:pt x="37810" y="506096"/>
                  </a:lnTo>
                  <a:lnTo>
                    <a:pt x="21554" y="562162"/>
                  </a:lnTo>
                  <a:lnTo>
                    <a:pt x="9707" y="619960"/>
                  </a:lnTo>
                  <a:lnTo>
                    <a:pt x="2458" y="679300"/>
                  </a:lnTo>
                  <a:lnTo>
                    <a:pt x="0" y="739990"/>
                  </a:lnTo>
                  <a:lnTo>
                    <a:pt x="2458" y="800681"/>
                  </a:lnTo>
                  <a:lnTo>
                    <a:pt x="9707" y="860021"/>
                  </a:lnTo>
                  <a:lnTo>
                    <a:pt x="21554" y="917819"/>
                  </a:lnTo>
                  <a:lnTo>
                    <a:pt x="37810" y="973885"/>
                  </a:lnTo>
                  <a:lnTo>
                    <a:pt x="58283" y="1028028"/>
                  </a:lnTo>
                  <a:lnTo>
                    <a:pt x="82783" y="1080059"/>
                  </a:lnTo>
                  <a:lnTo>
                    <a:pt x="111118" y="1129786"/>
                  </a:lnTo>
                  <a:lnTo>
                    <a:pt x="143098" y="1177020"/>
                  </a:lnTo>
                  <a:lnTo>
                    <a:pt x="178532" y="1221569"/>
                  </a:lnTo>
                  <a:lnTo>
                    <a:pt x="217228" y="1263243"/>
                  </a:lnTo>
                  <a:lnTo>
                    <a:pt x="258997" y="1301852"/>
                  </a:lnTo>
                  <a:lnTo>
                    <a:pt x="303647" y="1337206"/>
                  </a:lnTo>
                  <a:lnTo>
                    <a:pt x="350987" y="1369114"/>
                  </a:lnTo>
                  <a:lnTo>
                    <a:pt x="400827" y="1397385"/>
                  </a:lnTo>
                  <a:lnTo>
                    <a:pt x="452976" y="1421829"/>
                  </a:lnTo>
                  <a:lnTo>
                    <a:pt x="507242" y="1442256"/>
                  </a:lnTo>
                  <a:lnTo>
                    <a:pt x="563435" y="1458475"/>
                  </a:lnTo>
                  <a:lnTo>
                    <a:pt x="621364" y="1470296"/>
                  </a:lnTo>
                  <a:lnTo>
                    <a:pt x="680838" y="1477528"/>
                  </a:lnTo>
                  <a:lnTo>
                    <a:pt x="741667" y="1479981"/>
                  </a:lnTo>
                  <a:lnTo>
                    <a:pt x="802495" y="1477528"/>
                  </a:lnTo>
                  <a:lnTo>
                    <a:pt x="861969" y="1470296"/>
                  </a:lnTo>
                  <a:lnTo>
                    <a:pt x="919899" y="1458475"/>
                  </a:lnTo>
                  <a:lnTo>
                    <a:pt x="976092" y="1442256"/>
                  </a:lnTo>
                  <a:lnTo>
                    <a:pt x="1030358" y="1421829"/>
                  </a:lnTo>
                  <a:lnTo>
                    <a:pt x="1082506" y="1397385"/>
                  </a:lnTo>
                  <a:lnTo>
                    <a:pt x="1132346" y="1369114"/>
                  </a:lnTo>
                  <a:lnTo>
                    <a:pt x="1179687" y="1337206"/>
                  </a:lnTo>
                  <a:lnTo>
                    <a:pt x="1224337" y="1301852"/>
                  </a:lnTo>
                  <a:lnTo>
                    <a:pt x="1266105" y="1263243"/>
                  </a:lnTo>
                  <a:lnTo>
                    <a:pt x="1304802" y="1221569"/>
                  </a:lnTo>
                  <a:lnTo>
                    <a:pt x="1340236" y="1177020"/>
                  </a:lnTo>
                  <a:lnTo>
                    <a:pt x="1372216" y="1129786"/>
                  </a:lnTo>
                  <a:lnTo>
                    <a:pt x="1400551" y="1080059"/>
                  </a:lnTo>
                  <a:lnTo>
                    <a:pt x="1425050" y="1028028"/>
                  </a:lnTo>
                  <a:lnTo>
                    <a:pt x="1445524" y="973885"/>
                  </a:lnTo>
                  <a:lnTo>
                    <a:pt x="1461779" y="917819"/>
                  </a:lnTo>
                  <a:lnTo>
                    <a:pt x="1473627" y="860021"/>
                  </a:lnTo>
                  <a:lnTo>
                    <a:pt x="1480876" y="800681"/>
                  </a:lnTo>
                  <a:lnTo>
                    <a:pt x="1483334" y="739990"/>
                  </a:lnTo>
                  <a:lnTo>
                    <a:pt x="1480876" y="679300"/>
                  </a:lnTo>
                  <a:lnTo>
                    <a:pt x="1473627" y="619960"/>
                  </a:lnTo>
                  <a:lnTo>
                    <a:pt x="1461779" y="562162"/>
                  </a:lnTo>
                  <a:lnTo>
                    <a:pt x="1445524" y="506096"/>
                  </a:lnTo>
                  <a:lnTo>
                    <a:pt x="1425050" y="451952"/>
                  </a:lnTo>
                  <a:lnTo>
                    <a:pt x="1400551" y="399922"/>
                  </a:lnTo>
                  <a:lnTo>
                    <a:pt x="1372216" y="350195"/>
                  </a:lnTo>
                  <a:lnTo>
                    <a:pt x="1340236" y="302961"/>
                  </a:lnTo>
                  <a:lnTo>
                    <a:pt x="1304802" y="258412"/>
                  </a:lnTo>
                  <a:lnTo>
                    <a:pt x="1266105" y="216738"/>
                  </a:lnTo>
                  <a:lnTo>
                    <a:pt x="1224337" y="178128"/>
                  </a:lnTo>
                  <a:lnTo>
                    <a:pt x="1179687" y="142775"/>
                  </a:lnTo>
                  <a:lnTo>
                    <a:pt x="1132346" y="110867"/>
                  </a:lnTo>
                  <a:lnTo>
                    <a:pt x="1082506" y="82596"/>
                  </a:lnTo>
                  <a:lnTo>
                    <a:pt x="1030358" y="58152"/>
                  </a:lnTo>
                  <a:lnTo>
                    <a:pt x="976092" y="37725"/>
                  </a:lnTo>
                  <a:lnTo>
                    <a:pt x="919899" y="21506"/>
                  </a:lnTo>
                  <a:lnTo>
                    <a:pt x="861969" y="9685"/>
                  </a:lnTo>
                  <a:lnTo>
                    <a:pt x="802495" y="2453"/>
                  </a:lnTo>
                  <a:lnTo>
                    <a:pt x="741667" y="0"/>
                  </a:lnTo>
                  <a:close/>
                </a:path>
              </a:pathLst>
            </a:cu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>
              <a:noAutofit/>
            </a:bodyPr>
            <a:lstStyle/>
            <a:p>
              <a:endParaRPr sz="1800"/>
            </a:p>
          </p:txBody>
        </p:sp>
      </p:grpSp>
      <p:sp>
        <p:nvSpPr>
          <p:cNvPr id="11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260649"/>
            <a:ext cx="10959008" cy="58655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 lang="da-DK" sz="2400" cap="none" spc="0" baseline="0" dirty="0">
                <a:solidFill>
                  <a:schemeClr val="tx2"/>
                </a:solidFill>
                <a:effectLst/>
              </a:defRPr>
            </a:lvl1pPr>
            <a:lvl2pPr marL="1200150" indent="-457200">
              <a:buFont typeface="Arial" pitchFamily="34" charset="0"/>
              <a:buChar char="•"/>
              <a:defRPr sz="2000">
                <a:solidFill>
                  <a:schemeClr val="tx2"/>
                </a:solidFill>
                <a:effectLst/>
              </a:defRPr>
            </a:lvl2pPr>
            <a:lvl4pPr marL="1143000" indent="0">
              <a:buFont typeface="Arial" pitchFamily="34" charset="0"/>
              <a:buChar char="•"/>
              <a:defRPr sz="1800">
                <a:solidFill>
                  <a:schemeClr val="tx2"/>
                </a:solidFill>
                <a:effectLst/>
              </a:defRPr>
            </a:lvl4pPr>
          </a:lstStyle>
          <a:p>
            <a:pPr marL="285750" lvl="0" indent="-285750"/>
            <a:r>
              <a:rPr lang="da-DK" dirty="0" smtClean="0"/>
              <a:t>Klik for at skrive tekst</a:t>
            </a:r>
          </a:p>
          <a:p>
            <a:pPr marL="1028700" lvl="1" indent="-285750"/>
            <a:r>
              <a:rPr lang="da-DK" dirty="0" smtClean="0"/>
              <a:t>Andet Niveau</a:t>
            </a:r>
          </a:p>
          <a:p>
            <a:pPr marL="1428750" lvl="3" indent="-285750"/>
            <a:r>
              <a:rPr lang="da-DK" dirty="0" smtClean="0"/>
              <a:t>Tredje Niveau</a:t>
            </a:r>
          </a:p>
          <a:p>
            <a:pPr marL="1428750" lvl="3" indent="-285750"/>
            <a:endParaRPr lang="en-GB" dirty="0" smtClean="0"/>
          </a:p>
          <a:p>
            <a:pPr marL="1428750" lvl="3" indent="-285750"/>
            <a:endParaRPr lang="da-DK" dirty="0" smtClean="0"/>
          </a:p>
        </p:txBody>
      </p:sp>
      <p:sp>
        <p:nvSpPr>
          <p:cNvPr id="9" name="Pladsholder til sidefod 14"/>
          <p:cNvSpPr>
            <a:spLocks noGrp="1"/>
          </p:cNvSpPr>
          <p:nvPr>
            <p:ph type="ftr" sz="quarter" idx="11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/>
          <a:lstStyle>
            <a:lvl1pPr>
              <a:defRPr spc="200" baseline="0"/>
            </a:lvl1pPr>
          </a:lstStyle>
          <a:p>
            <a:r>
              <a:rPr lang="da-DK" cap="all" dirty="0" smtClean="0"/>
              <a:t>IT SERVICES</a:t>
            </a:r>
          </a:p>
          <a:p>
            <a:r>
              <a:rPr lang="da-DK" cap="all" dirty="0" smtClean="0"/>
              <a:t>AALBORG Universitet</a:t>
            </a:r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0228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32039" r="-300" b="14704"/>
          <a:stretch/>
        </p:blipFill>
        <p:spPr>
          <a:xfrm>
            <a:off x="0" y="-1"/>
            <a:ext cx="12192000" cy="45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0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 / tekst, 3xOBS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980729"/>
            <a:ext cx="10363200" cy="1470025"/>
          </a:xfrm>
          <a:solidFill>
            <a:schemeClr val="tx2"/>
          </a:solidFill>
          <a:ln w="76200" cap="rnd" cmpd="sng">
            <a:noFill/>
            <a:round/>
          </a:ln>
          <a:effectLst>
            <a:innerShdw blurRad="368300">
              <a:prstClr val="black">
                <a:alpha val="90000"/>
              </a:prstClr>
            </a:innerShdw>
          </a:effectLst>
        </p:spPr>
        <p:txBody>
          <a:bodyPr>
            <a:normAutofit/>
          </a:bodyPr>
          <a:lstStyle>
            <a:lvl1pPr>
              <a:defRPr sz="3600" b="1" cap="all" spc="2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sp>
        <p:nvSpPr>
          <p:cNvPr id="9" name="object 4"/>
          <p:cNvSpPr/>
          <p:nvPr userDrawn="1"/>
        </p:nvSpPr>
        <p:spPr>
          <a:xfrm>
            <a:off x="911424" y="4523359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0" name="object 4"/>
          <p:cNvSpPr/>
          <p:nvPr userDrawn="1"/>
        </p:nvSpPr>
        <p:spPr>
          <a:xfrm>
            <a:off x="4806431" y="306896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4" name="object 4"/>
          <p:cNvSpPr/>
          <p:nvPr userDrawn="1"/>
        </p:nvSpPr>
        <p:spPr>
          <a:xfrm>
            <a:off x="8688288" y="4509121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17682" y="3357772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spc="30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22675" y="4812170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spc="30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799539" y="4797932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spc="30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 smtClean="0"/>
              <a:t>Tilføj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0523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OBS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4"/>
          <p:cNvSpPr/>
          <p:nvPr userDrawn="1"/>
        </p:nvSpPr>
        <p:spPr>
          <a:xfrm>
            <a:off x="4806431" y="2492897"/>
            <a:ext cx="2656333" cy="1987747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tx2"/>
          </a:solidFill>
          <a:ln w="76200" cap="flat" cmpd="sng">
            <a:noFill/>
          </a:ln>
          <a:effectLst>
            <a:innerShdw blurRad="520700">
              <a:prstClr val="black"/>
            </a:inn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pic>
        <p:nvPicPr>
          <p:cNvPr id="6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14350" y="2781708"/>
            <a:ext cx="2433831" cy="1410122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 b="0" i="0" spc="300" baseline="0">
                <a:solidFill>
                  <a:schemeClr val="bg1"/>
                </a:solidFill>
                <a:latin typeface="+mn-lt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TILFØJ 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320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/tekst/afslutning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911424" y="3140968"/>
            <a:ext cx="10369152" cy="19442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330200">
              <a:srgbClr val="00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0"/>
            <a:ext cx="8534400" cy="694928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lvl="0" indent="-285750"/>
            <a:r>
              <a:rPr lang="da-DK" dirty="0" smtClean="0"/>
              <a:t>Klik for at skrive tekst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75520" y="4496346"/>
            <a:ext cx="8640960" cy="588838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85750" lvl="0" indent="-285750"/>
            <a:r>
              <a:rPr lang="da-DK" dirty="0" smtClean="0"/>
              <a:t>Klik for at skrive tekst</a:t>
            </a:r>
          </a:p>
        </p:txBody>
      </p:sp>
      <p:pic>
        <p:nvPicPr>
          <p:cNvPr id="9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0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 / afslutning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487488" y="3645024"/>
            <a:ext cx="9217024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330200">
              <a:srgbClr val="00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61048"/>
            <a:ext cx="8534400" cy="10081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lvl="0" indent="-285750"/>
            <a:r>
              <a:rPr lang="da-DK" dirty="0" smtClean="0"/>
              <a:t>Klik for at skrive tekst</a:t>
            </a:r>
          </a:p>
        </p:txBody>
      </p:sp>
      <p:pic>
        <p:nvPicPr>
          <p:cNvPr id="6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-grøn: Titel/afslutning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1268761"/>
            <a:ext cx="10363200" cy="1872208"/>
          </a:xfrm>
          <a:effectLst/>
        </p:spPr>
        <p:txBody>
          <a:bodyPr>
            <a:normAutofit/>
          </a:bodyPr>
          <a:lstStyle>
            <a:lvl1pPr>
              <a:defRPr sz="4000" b="1" cap="all" spc="200" baseline="0">
                <a:solidFill>
                  <a:schemeClr val="tx2"/>
                </a:solidFill>
                <a:effectLst>
                  <a:glow rad="1841500">
                    <a:srgbClr val="FF9004">
                      <a:alpha val="24000"/>
                    </a:srgbClr>
                  </a:glow>
                </a:effectLst>
              </a:defRPr>
            </a:lvl1pPr>
          </a:lstStyle>
          <a:p>
            <a:r>
              <a:rPr lang="da-DK" dirty="0" smtClean="0"/>
              <a:t>Klik for at tilføje overskrift</a:t>
            </a:r>
            <a:endParaRPr lang="da-DK" dirty="0"/>
          </a:p>
        </p:txBody>
      </p:sp>
      <p:pic>
        <p:nvPicPr>
          <p:cNvPr id="5" name="Bille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0" y="5607192"/>
            <a:ext cx="1861993" cy="8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8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896112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810512"/>
            <a:ext cx="5220000" cy="449884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000" y="1810512"/>
            <a:ext cx="5220000" cy="449884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E017C639-1E63-9F40-80BF-C8D75688EEDA}" type="datetime1">
              <a:rPr lang="da-DK" smtClean="0"/>
              <a:t>15-05-2017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597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9144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1822222"/>
            <a:ext cx="522000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645182"/>
            <a:ext cx="5220000" cy="366417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1000" y="1822222"/>
            <a:ext cx="522000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1000" y="2645182"/>
            <a:ext cx="5220000" cy="366417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D682CC64-E55A-2F4C-9211-8D703063FA3A}" type="datetime1">
              <a:rPr lang="da-DK" smtClean="0"/>
              <a:t>15-05-2017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58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9144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0B6DE3A3-13FC-BA4B-B19A-56D70ECD971D}" type="datetime1">
              <a:rPr lang="da-DK" smtClean="0"/>
              <a:t>15-05-2017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861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800E41BB-C275-F742-BAD8-5191B3F9B1D1}" type="datetime1">
              <a:rPr lang="da-DK" smtClean="0"/>
              <a:t>15-05-2017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3" y="6399584"/>
            <a:ext cx="973667" cy="274320"/>
          </a:xfrm>
          <a:prstGeom prst="rect">
            <a:avLst/>
          </a:prstGeom>
        </p:spPr>
        <p:txBody>
          <a:bodyPr/>
          <a:lstStyle/>
          <a:p>
            <a:fld id="{9831521B-86EC-5343-B0FC-933D60428E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196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0512"/>
            <a:ext cx="10972800" cy="44988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58521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dsholder til titel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3"/>
          </p:nvPr>
        </p:nvSpPr>
        <p:spPr>
          <a:xfrm>
            <a:off x="4038600" y="6470704"/>
            <a:ext cx="4114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da-DK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4"/>
          </p:nvPr>
        </p:nvSpPr>
        <p:spPr>
          <a:xfrm>
            <a:off x="9067800" y="6470704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3CBEB6A8-6235-2943-9410-2823E9A8434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2"/>
          </p:nvPr>
        </p:nvSpPr>
        <p:spPr>
          <a:xfrm>
            <a:off x="838200" y="6470704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CA6F295-B0CC-F94C-ACDC-00386ACBBB04}" type="datetimeFigureOut">
              <a:rPr lang="da-DK" smtClean="0"/>
              <a:pPr/>
              <a:t>15-05-2017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77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72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716" r:id="rId13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540000" indent="-3600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 charset="0"/>
        <a:buChar char="•"/>
        <a:defRPr sz="2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900000" indent="-3600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Wingdings 3" pitchFamily="18" charset="2"/>
        <a:buChar char=""/>
        <a:defRPr sz="24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260000" indent="-3600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Wingdings 3" pitchFamily="18" charset="2"/>
        <a:buChar char="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620000" indent="-3600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Wingdings 3" pitchFamily="18" charset="2"/>
        <a:buChar char="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1980000" indent="-3600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Wingdings 3" pitchFamily="18" charset="2"/>
        <a:buChar char="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1200" kern="1200" cap="all" spc="20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8859189-BAED-4121-B58F-9EAA748FA361}" type="datetime2">
              <a:rPr lang="da-DK" smtClean="0"/>
              <a:pPr/>
              <a:t>15. maj 2017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49CB-DA36-4A0D-B7A5-D537E7FBD14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Pladsholder til sidefod 14"/>
          <p:cNvSpPr>
            <a:spLocks noGrp="1"/>
          </p:cNvSpPr>
          <p:nvPr>
            <p:ph type="ftr" sz="quarter" idx="3"/>
          </p:nvPr>
        </p:nvSpPr>
        <p:spPr>
          <a:xfrm>
            <a:off x="4165600" y="6237313"/>
            <a:ext cx="3860800" cy="628179"/>
          </a:xfrm>
          <a:prstGeom prst="rect">
            <a:avLst/>
          </a:prstGeom>
        </p:spPr>
        <p:txBody>
          <a:bodyPr anchor="ctr"/>
          <a:lstStyle>
            <a:lvl1pPr marL="0" algn="ctr" defTabSz="914400" rtl="0" eaLnBrk="1" latinLnBrk="0" hangingPunct="1">
              <a:defRPr lang="da-DK" sz="1200" kern="1200" cap="all" spc="200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dirty="0" smtClean="0"/>
              <a:t>IT SERVICES</a:t>
            </a:r>
          </a:p>
          <a:p>
            <a:r>
              <a:rPr lang="da-DK" dirty="0" smtClean="0"/>
              <a:t>AALBORG Universitet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500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en.wikipedia.org/wiki/File:Yes_check.svg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400" dirty="0" smtClean="0"/>
              <a:t>Et mere </a:t>
            </a:r>
            <a:r>
              <a:rPr lang="da-DK" sz="4400" dirty="0" err="1" smtClean="0"/>
              <a:t>fit</a:t>
            </a:r>
            <a:r>
              <a:rPr lang="da-DK" sz="4400" dirty="0" smtClean="0"/>
              <a:t> ITS 2016, 2017  </a:t>
            </a:r>
            <a:r>
              <a:rPr lang="da-DK" sz="4400" dirty="0" smtClean="0">
                <a:sym typeface="Wingdings" panose="05000000000000000000" pitchFamily="2" charset="2"/>
              </a:rPr>
              <a:t> 2021</a:t>
            </a:r>
            <a:r>
              <a:rPr lang="da-DK" sz="4400" dirty="0" smtClean="0"/>
              <a:t> 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364064" cy="1463040"/>
          </a:xfrm>
        </p:spPr>
        <p:txBody>
          <a:bodyPr/>
          <a:lstStyle/>
          <a:p>
            <a:r>
              <a:rPr lang="da-DK" dirty="0" smtClean="0"/>
              <a:t>ITS temamøde</a:t>
            </a:r>
          </a:p>
          <a:p>
            <a:r>
              <a:rPr lang="da-DK" dirty="0" smtClean="0"/>
              <a:t>17. Maj 2017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1846" t="21427" r="30253" b="5795"/>
          <a:stretch/>
        </p:blipFill>
        <p:spPr>
          <a:xfrm>
            <a:off x="2474701" y="239618"/>
            <a:ext cx="7416722" cy="4183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0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 smtClean="0"/>
              <a:t>ITS MOD 2021: aau PÅ DIGITALISERINGSREJSEN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10279117" y="101517"/>
            <a:ext cx="1801121" cy="1104546"/>
            <a:chOff x="773929" y="803082"/>
            <a:chExt cx="6939262" cy="4157055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929" y="803082"/>
              <a:ext cx="6939262" cy="3903335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3238169" y="976534"/>
              <a:ext cx="2210462" cy="3983603"/>
            </a:xfrm>
            <a:prstGeom prst="ellipse">
              <a:avLst/>
            </a:pr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6" y="1651199"/>
            <a:ext cx="5237205" cy="2945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03" y="1714260"/>
            <a:ext cx="4969192" cy="2795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753" y="4826325"/>
            <a:ext cx="536494" cy="57917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346841" y="5927833"/>
            <a:ext cx="1154044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i="1" dirty="0" smtClean="0"/>
              <a:t>DESTINATION </a:t>
            </a:r>
            <a:r>
              <a:rPr lang="da-DK" i="1" dirty="0" smtClean="0">
                <a:sym typeface="Wingdings" panose="05000000000000000000" pitchFamily="2" charset="2"/>
              </a:rPr>
              <a:t></a:t>
            </a:r>
            <a:r>
              <a:rPr lang="da-DK" i="1" dirty="0" smtClean="0"/>
              <a:t> STRATEGY.   STRATEGY </a:t>
            </a:r>
            <a:r>
              <a:rPr lang="da-DK" i="1" dirty="0" smtClean="0">
                <a:sym typeface="Wingdings" panose="05000000000000000000" pitchFamily="2" charset="2"/>
              </a:rPr>
              <a:t></a:t>
            </a:r>
            <a:r>
              <a:rPr lang="da-DK" i="1" dirty="0" smtClean="0"/>
              <a:t> STRUCTURE.   STRUCTURE </a:t>
            </a:r>
            <a:r>
              <a:rPr lang="da-DK" i="1" dirty="0" smtClean="0">
                <a:sym typeface="Wingdings" panose="05000000000000000000" pitchFamily="2" charset="2"/>
              </a:rPr>
              <a:t></a:t>
            </a:r>
            <a:r>
              <a:rPr lang="da-DK" i="1" dirty="0" smtClean="0"/>
              <a:t> COMPETENCES.   COMPETENCES </a:t>
            </a:r>
            <a:r>
              <a:rPr lang="da-DK" i="1" dirty="0" smtClean="0">
                <a:sym typeface="Wingdings" panose="05000000000000000000" pitchFamily="2" charset="2"/>
              </a:rPr>
              <a:t></a:t>
            </a:r>
            <a:r>
              <a:rPr lang="da-DK" i="1" dirty="0" smtClean="0"/>
              <a:t> PEOPLE.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21061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1847851" y="1412875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da-DK" sz="2400"/>
          </a:p>
        </p:txBody>
      </p:sp>
      <p:pic>
        <p:nvPicPr>
          <p:cNvPr id="2086" name="Picture 38" descr="im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861048"/>
            <a:ext cx="281683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/>
          </p:nvPr>
        </p:nvSpPr>
        <p:spPr>
          <a:xfrm>
            <a:off x="2246312" y="1124744"/>
            <a:ext cx="7772400" cy="20993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6600" dirty="0"/>
              <a:t>Fra dans på stedet …………</a:t>
            </a:r>
          </a:p>
          <a:p>
            <a:pPr marL="0" indent="0">
              <a:buNone/>
            </a:pPr>
            <a:r>
              <a:rPr lang="da-DK" sz="6600" dirty="0"/>
              <a:t> ….. til målrettet fremdrift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5" t="1693"/>
          <a:stretch/>
        </p:blipFill>
        <p:spPr>
          <a:xfrm>
            <a:off x="7248128" y="4005065"/>
            <a:ext cx="3227512" cy="2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746" name="Straight Arrow Connector 19"/>
          <p:cNvCxnSpPr>
            <a:cxnSpLocks noChangeShapeType="1"/>
          </p:cNvCxnSpPr>
          <p:nvPr/>
        </p:nvCxnSpPr>
        <p:spPr bwMode="auto">
          <a:xfrm rot="5400000">
            <a:off x="3531394" y="3529807"/>
            <a:ext cx="1331913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3722687" y="3016253"/>
            <a:ext cx="146526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GB" sz="1200" i="1" dirty="0">
                <a:solidFill>
                  <a:srgbClr val="000000"/>
                </a:solidFill>
                <a:latin typeface="Arial" pitchFamily="34" charset="0"/>
              </a:rPr>
              <a:t>“Quick Fix” </a:t>
            </a:r>
            <a:r>
              <a:rPr lang="en-GB" sz="1200" i="1" dirty="0" err="1">
                <a:solidFill>
                  <a:srgbClr val="000000"/>
                </a:solidFill>
                <a:latin typeface="Arial" pitchFamily="34" charset="0"/>
              </a:rPr>
              <a:t>på</a:t>
            </a:r>
            <a:r>
              <a:rPr lang="en-GB" sz="1200" i="1" dirty="0">
                <a:solidFill>
                  <a:srgbClr val="000000"/>
                </a:solidFill>
                <a:latin typeface="Arial" pitchFamily="34" charset="0"/>
              </a:rPr>
              <a:t> 6 </a:t>
            </a:r>
            <a:r>
              <a:rPr lang="en-GB" sz="1200" i="1" dirty="0" err="1">
                <a:solidFill>
                  <a:srgbClr val="000000"/>
                </a:solidFill>
                <a:latin typeface="Arial" pitchFamily="34" charset="0"/>
              </a:rPr>
              <a:t>specifikke</a:t>
            </a:r>
            <a:r>
              <a:rPr lang="en-GB" sz="1200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200" i="1" dirty="0" err="1">
                <a:solidFill>
                  <a:srgbClr val="000000"/>
                </a:solidFill>
                <a:latin typeface="Arial" pitchFamily="34" charset="0"/>
              </a:rPr>
              <a:t>områder</a:t>
            </a:r>
            <a:endParaRPr lang="en-GB" sz="12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9749" name="Rectangle 3"/>
          <p:cNvSpPr>
            <a:spLocks noChangeArrowheads="1"/>
          </p:cNvSpPr>
          <p:nvPr/>
        </p:nvSpPr>
        <p:spPr bwMode="auto">
          <a:xfrm>
            <a:off x="1714501" y="1968500"/>
            <a:ext cx="1298575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54088">
              <a:spcBef>
                <a:spcPct val="20000"/>
              </a:spcBef>
              <a:buClr>
                <a:srgbClr val="BFD9E6"/>
              </a:buClr>
            </a:pPr>
            <a:r>
              <a:rPr lang="en-GB" sz="1200" b="1" i="1">
                <a:solidFill>
                  <a:srgbClr val="000000"/>
                </a:solidFill>
              </a:rPr>
              <a:t>Results</a:t>
            </a:r>
          </a:p>
        </p:txBody>
      </p:sp>
      <p:sp>
        <p:nvSpPr>
          <p:cNvPr id="159750" name="Rectangle 4"/>
          <p:cNvSpPr>
            <a:spLocks noChangeArrowheads="1"/>
          </p:cNvSpPr>
          <p:nvPr/>
        </p:nvSpPr>
        <p:spPr bwMode="auto">
          <a:xfrm>
            <a:off x="7105651" y="4743450"/>
            <a:ext cx="9826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90513" indent="-290513" algn="ctr">
              <a:spcBef>
                <a:spcPct val="20000"/>
              </a:spcBef>
              <a:buClr>
                <a:srgbClr val="BFD9E6"/>
              </a:buClr>
            </a:pPr>
            <a:r>
              <a:rPr lang="en-GB" sz="1200" b="1" i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59751" name="Line 6"/>
          <p:cNvSpPr>
            <a:spLocks noChangeShapeType="1"/>
          </p:cNvSpPr>
          <p:nvPr/>
        </p:nvSpPr>
        <p:spPr bwMode="auto">
          <a:xfrm flipH="1">
            <a:off x="5895974" y="2481260"/>
            <a:ext cx="7937" cy="2481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59752" name="Freeform 7"/>
          <p:cNvSpPr>
            <a:spLocks/>
          </p:cNvSpPr>
          <p:nvPr/>
        </p:nvSpPr>
        <p:spPr bwMode="auto">
          <a:xfrm>
            <a:off x="2359026" y="4060825"/>
            <a:ext cx="1908175" cy="596900"/>
          </a:xfrm>
          <a:custGeom>
            <a:avLst/>
            <a:gdLst>
              <a:gd name="T0" fmla="*/ 0 w 1628"/>
              <a:gd name="T1" fmla="*/ 2147483647 h 522"/>
              <a:gd name="T2" fmla="*/ 2147483647 w 1628"/>
              <a:gd name="T3" fmla="*/ 2147483647 h 522"/>
              <a:gd name="T4" fmla="*/ 2147483647 w 1628"/>
              <a:gd name="T5" fmla="*/ 2147483647 h 522"/>
              <a:gd name="T6" fmla="*/ 2147483647 w 1628"/>
              <a:gd name="T7" fmla="*/ 2147483647 h 522"/>
              <a:gd name="T8" fmla="*/ 2147483647 w 1628"/>
              <a:gd name="T9" fmla="*/ 2147483647 h 522"/>
              <a:gd name="T10" fmla="*/ 2147483647 w 1628"/>
              <a:gd name="T11" fmla="*/ 2147483647 h 522"/>
              <a:gd name="T12" fmla="*/ 2147483647 w 1628"/>
              <a:gd name="T13" fmla="*/ 2147483647 h 522"/>
              <a:gd name="T14" fmla="*/ 2147483647 w 1628"/>
              <a:gd name="T15" fmla="*/ 2147483647 h 522"/>
              <a:gd name="T16" fmla="*/ 2147483647 w 1628"/>
              <a:gd name="T17" fmla="*/ 2147483647 h 522"/>
              <a:gd name="T18" fmla="*/ 2147483647 w 1628"/>
              <a:gd name="T19" fmla="*/ 2147483647 h 522"/>
              <a:gd name="T20" fmla="*/ 2147483647 w 1628"/>
              <a:gd name="T21" fmla="*/ 2147483647 h 522"/>
              <a:gd name="T22" fmla="*/ 2147483647 w 1628"/>
              <a:gd name="T23" fmla="*/ 2147483647 h 522"/>
              <a:gd name="T24" fmla="*/ 2147483647 w 1628"/>
              <a:gd name="T25" fmla="*/ 2147483647 h 522"/>
              <a:gd name="T26" fmla="*/ 2147483647 w 1628"/>
              <a:gd name="T27" fmla="*/ 2147483647 h 522"/>
              <a:gd name="T28" fmla="*/ 2147483647 w 1628"/>
              <a:gd name="T29" fmla="*/ 2147483647 h 522"/>
              <a:gd name="T30" fmla="*/ 2147483647 w 1628"/>
              <a:gd name="T31" fmla="*/ 2147483647 h 522"/>
              <a:gd name="T32" fmla="*/ 2147483647 w 1628"/>
              <a:gd name="T33" fmla="*/ 2147483647 h 522"/>
              <a:gd name="T34" fmla="*/ 2147483647 w 1628"/>
              <a:gd name="T35" fmla="*/ 0 h 522"/>
              <a:gd name="T36" fmla="*/ 2147483647 w 1628"/>
              <a:gd name="T37" fmla="*/ 2147483647 h 522"/>
              <a:gd name="T38" fmla="*/ 2147483647 w 1628"/>
              <a:gd name="T39" fmla="*/ 2147483647 h 522"/>
              <a:gd name="T40" fmla="*/ 2147483647 w 1628"/>
              <a:gd name="T41" fmla="*/ 2147483647 h 522"/>
              <a:gd name="T42" fmla="*/ 2147483647 w 1628"/>
              <a:gd name="T43" fmla="*/ 2147483647 h 522"/>
              <a:gd name="T44" fmla="*/ 2147483647 w 1628"/>
              <a:gd name="T45" fmla="*/ 2147483647 h 522"/>
              <a:gd name="T46" fmla="*/ 2147483647 w 1628"/>
              <a:gd name="T47" fmla="*/ 2147483647 h 522"/>
              <a:gd name="T48" fmla="*/ 2147483647 w 1628"/>
              <a:gd name="T49" fmla="*/ 2147483647 h 522"/>
              <a:gd name="T50" fmla="*/ 2147483647 w 1628"/>
              <a:gd name="T51" fmla="*/ 2147483647 h 522"/>
              <a:gd name="T52" fmla="*/ 2147483647 w 1628"/>
              <a:gd name="T53" fmla="*/ 2147483647 h 522"/>
              <a:gd name="T54" fmla="*/ 2147483647 w 1628"/>
              <a:gd name="T55" fmla="*/ 2147483647 h 522"/>
              <a:gd name="T56" fmla="*/ 2147483647 w 1628"/>
              <a:gd name="T57" fmla="*/ 2147483647 h 522"/>
              <a:gd name="T58" fmla="*/ 2147483647 w 1628"/>
              <a:gd name="T59" fmla="*/ 2147483647 h 522"/>
              <a:gd name="T60" fmla="*/ 2147483647 w 1628"/>
              <a:gd name="T61" fmla="*/ 2147483647 h 522"/>
              <a:gd name="T62" fmla="*/ 2147483647 w 1628"/>
              <a:gd name="T63" fmla="*/ 2147483647 h 522"/>
              <a:gd name="T64" fmla="*/ 2147483647 w 1628"/>
              <a:gd name="T65" fmla="*/ 2147483647 h 522"/>
              <a:gd name="T66" fmla="*/ 2147483647 w 1628"/>
              <a:gd name="T67" fmla="*/ 2147483647 h 522"/>
              <a:gd name="T68" fmla="*/ 2147483647 w 1628"/>
              <a:gd name="T69" fmla="*/ 2147483647 h 522"/>
              <a:gd name="T70" fmla="*/ 2147483647 w 1628"/>
              <a:gd name="T71" fmla="*/ 2147483647 h 522"/>
              <a:gd name="T72" fmla="*/ 2147483647 w 1628"/>
              <a:gd name="T73" fmla="*/ 2147483647 h 522"/>
              <a:gd name="T74" fmla="*/ 2147483647 w 1628"/>
              <a:gd name="T75" fmla="*/ 2147483647 h 522"/>
              <a:gd name="T76" fmla="*/ 2147483647 w 1628"/>
              <a:gd name="T77" fmla="*/ 2147483647 h 522"/>
              <a:gd name="T78" fmla="*/ 2147483647 w 1628"/>
              <a:gd name="T79" fmla="*/ 2147483647 h 52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628"/>
              <a:gd name="T121" fmla="*/ 0 h 522"/>
              <a:gd name="T122" fmla="*/ 1628 w 1628"/>
              <a:gd name="T123" fmla="*/ 522 h 52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628" h="522">
                <a:moveTo>
                  <a:pt x="0" y="266"/>
                </a:moveTo>
                <a:cubicBezTo>
                  <a:pt x="6" y="248"/>
                  <a:pt x="13" y="229"/>
                  <a:pt x="19" y="211"/>
                </a:cubicBezTo>
                <a:cubicBezTo>
                  <a:pt x="26" y="190"/>
                  <a:pt x="80" y="150"/>
                  <a:pt x="101" y="128"/>
                </a:cubicBezTo>
                <a:cubicBezTo>
                  <a:pt x="108" y="107"/>
                  <a:pt x="109" y="84"/>
                  <a:pt x="119" y="64"/>
                </a:cubicBezTo>
                <a:cubicBezTo>
                  <a:pt x="129" y="45"/>
                  <a:pt x="156" y="10"/>
                  <a:pt x="156" y="10"/>
                </a:cubicBezTo>
                <a:cubicBezTo>
                  <a:pt x="235" y="30"/>
                  <a:pt x="201" y="86"/>
                  <a:pt x="211" y="174"/>
                </a:cubicBezTo>
                <a:cubicBezTo>
                  <a:pt x="215" y="210"/>
                  <a:pt x="238" y="229"/>
                  <a:pt x="266" y="247"/>
                </a:cubicBezTo>
                <a:cubicBezTo>
                  <a:pt x="282" y="281"/>
                  <a:pt x="287" y="284"/>
                  <a:pt x="293" y="320"/>
                </a:cubicBezTo>
                <a:cubicBezTo>
                  <a:pt x="316" y="459"/>
                  <a:pt x="270" y="433"/>
                  <a:pt x="339" y="458"/>
                </a:cubicBezTo>
                <a:cubicBezTo>
                  <a:pt x="357" y="455"/>
                  <a:pt x="383" y="463"/>
                  <a:pt x="394" y="448"/>
                </a:cubicBezTo>
                <a:cubicBezTo>
                  <a:pt x="412" y="423"/>
                  <a:pt x="406" y="387"/>
                  <a:pt x="412" y="357"/>
                </a:cubicBezTo>
                <a:cubicBezTo>
                  <a:pt x="421" y="312"/>
                  <a:pt x="443" y="288"/>
                  <a:pt x="458" y="247"/>
                </a:cubicBezTo>
                <a:cubicBezTo>
                  <a:pt x="461" y="226"/>
                  <a:pt x="446" y="187"/>
                  <a:pt x="467" y="183"/>
                </a:cubicBezTo>
                <a:cubicBezTo>
                  <a:pt x="488" y="179"/>
                  <a:pt x="503" y="238"/>
                  <a:pt x="503" y="238"/>
                </a:cubicBezTo>
                <a:cubicBezTo>
                  <a:pt x="506" y="259"/>
                  <a:pt x="505" y="282"/>
                  <a:pt x="512" y="302"/>
                </a:cubicBezTo>
                <a:cubicBezTo>
                  <a:pt x="515" y="310"/>
                  <a:pt x="522" y="322"/>
                  <a:pt x="531" y="320"/>
                </a:cubicBezTo>
                <a:cubicBezTo>
                  <a:pt x="543" y="318"/>
                  <a:pt x="549" y="302"/>
                  <a:pt x="558" y="293"/>
                </a:cubicBezTo>
                <a:cubicBezTo>
                  <a:pt x="586" y="208"/>
                  <a:pt x="599" y="60"/>
                  <a:pt x="659" y="0"/>
                </a:cubicBezTo>
                <a:cubicBezTo>
                  <a:pt x="674" y="47"/>
                  <a:pt x="680" y="88"/>
                  <a:pt x="686" y="138"/>
                </a:cubicBezTo>
                <a:cubicBezTo>
                  <a:pt x="690" y="252"/>
                  <a:pt x="657" y="424"/>
                  <a:pt x="750" y="522"/>
                </a:cubicBezTo>
                <a:cubicBezTo>
                  <a:pt x="786" y="512"/>
                  <a:pt x="790" y="520"/>
                  <a:pt x="805" y="485"/>
                </a:cubicBezTo>
                <a:cubicBezTo>
                  <a:pt x="813" y="467"/>
                  <a:pt x="823" y="430"/>
                  <a:pt x="823" y="430"/>
                </a:cubicBezTo>
                <a:cubicBezTo>
                  <a:pt x="826" y="400"/>
                  <a:pt x="828" y="369"/>
                  <a:pt x="832" y="339"/>
                </a:cubicBezTo>
                <a:cubicBezTo>
                  <a:pt x="834" y="323"/>
                  <a:pt x="840" y="308"/>
                  <a:pt x="842" y="293"/>
                </a:cubicBezTo>
                <a:cubicBezTo>
                  <a:pt x="858" y="191"/>
                  <a:pt x="851" y="106"/>
                  <a:pt x="942" y="46"/>
                </a:cubicBezTo>
                <a:cubicBezTo>
                  <a:pt x="963" y="78"/>
                  <a:pt x="958" y="67"/>
                  <a:pt x="970" y="101"/>
                </a:cubicBezTo>
                <a:cubicBezTo>
                  <a:pt x="976" y="119"/>
                  <a:pt x="972" y="145"/>
                  <a:pt x="988" y="156"/>
                </a:cubicBezTo>
                <a:cubicBezTo>
                  <a:pt x="1022" y="179"/>
                  <a:pt x="1007" y="167"/>
                  <a:pt x="1034" y="192"/>
                </a:cubicBezTo>
                <a:cubicBezTo>
                  <a:pt x="1080" y="184"/>
                  <a:pt x="1089" y="196"/>
                  <a:pt x="1107" y="156"/>
                </a:cubicBezTo>
                <a:cubicBezTo>
                  <a:pt x="1115" y="138"/>
                  <a:pt x="1125" y="101"/>
                  <a:pt x="1125" y="101"/>
                </a:cubicBezTo>
                <a:cubicBezTo>
                  <a:pt x="1134" y="104"/>
                  <a:pt x="1145" y="103"/>
                  <a:pt x="1152" y="110"/>
                </a:cubicBezTo>
                <a:cubicBezTo>
                  <a:pt x="1159" y="117"/>
                  <a:pt x="1154" y="132"/>
                  <a:pt x="1162" y="138"/>
                </a:cubicBezTo>
                <a:cubicBezTo>
                  <a:pt x="1177" y="149"/>
                  <a:pt x="1216" y="156"/>
                  <a:pt x="1216" y="156"/>
                </a:cubicBezTo>
                <a:cubicBezTo>
                  <a:pt x="1241" y="179"/>
                  <a:pt x="1261" y="191"/>
                  <a:pt x="1280" y="220"/>
                </a:cubicBezTo>
                <a:cubicBezTo>
                  <a:pt x="1295" y="217"/>
                  <a:pt x="1312" y="217"/>
                  <a:pt x="1326" y="211"/>
                </a:cubicBezTo>
                <a:cubicBezTo>
                  <a:pt x="1354" y="199"/>
                  <a:pt x="1366" y="129"/>
                  <a:pt x="1372" y="110"/>
                </a:cubicBezTo>
                <a:cubicBezTo>
                  <a:pt x="1375" y="100"/>
                  <a:pt x="1390" y="98"/>
                  <a:pt x="1399" y="92"/>
                </a:cubicBezTo>
                <a:cubicBezTo>
                  <a:pt x="1423" y="95"/>
                  <a:pt x="1448" y="95"/>
                  <a:pt x="1472" y="101"/>
                </a:cubicBezTo>
                <a:cubicBezTo>
                  <a:pt x="1497" y="108"/>
                  <a:pt x="1524" y="142"/>
                  <a:pt x="1546" y="156"/>
                </a:cubicBezTo>
                <a:cubicBezTo>
                  <a:pt x="1617" y="146"/>
                  <a:pt x="1591" y="157"/>
                  <a:pt x="1628" y="138"/>
                </a:cubicBezTo>
              </a:path>
            </a:pathLst>
          </a:custGeom>
          <a:noFill/>
          <a:ln w="38100">
            <a:solidFill>
              <a:srgbClr val="52738C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59753" name="Freeform 8"/>
          <p:cNvSpPr>
            <a:spLocks/>
          </p:cNvSpPr>
          <p:nvPr/>
        </p:nvSpPr>
        <p:spPr bwMode="auto">
          <a:xfrm>
            <a:off x="4267200" y="2857500"/>
            <a:ext cx="1676400" cy="1371600"/>
          </a:xfrm>
          <a:custGeom>
            <a:avLst/>
            <a:gdLst>
              <a:gd name="T0" fmla="*/ 0 w 1432"/>
              <a:gd name="T1" fmla="*/ 2147483647 h 1192"/>
              <a:gd name="T2" fmla="*/ 2147483647 w 1432"/>
              <a:gd name="T3" fmla="*/ 2147483647 h 1192"/>
              <a:gd name="T4" fmla="*/ 2147483647 w 1432"/>
              <a:gd name="T5" fmla="*/ 2147483647 h 1192"/>
              <a:gd name="T6" fmla="*/ 2147483647 w 1432"/>
              <a:gd name="T7" fmla="*/ 2147483647 h 1192"/>
              <a:gd name="T8" fmla="*/ 2147483647 w 1432"/>
              <a:gd name="T9" fmla="*/ 2147483647 h 1192"/>
              <a:gd name="T10" fmla="*/ 2147483647 w 1432"/>
              <a:gd name="T11" fmla="*/ 2147483647 h 1192"/>
              <a:gd name="T12" fmla="*/ 2147483647 w 1432"/>
              <a:gd name="T13" fmla="*/ 2147483647 h 1192"/>
              <a:gd name="T14" fmla="*/ 2147483647 w 1432"/>
              <a:gd name="T15" fmla="*/ 2147483647 h 1192"/>
              <a:gd name="T16" fmla="*/ 2147483647 w 1432"/>
              <a:gd name="T17" fmla="*/ 2147483647 h 1192"/>
              <a:gd name="T18" fmla="*/ 2147483647 w 1432"/>
              <a:gd name="T19" fmla="*/ 2147483647 h 1192"/>
              <a:gd name="T20" fmla="*/ 2147483647 w 1432"/>
              <a:gd name="T21" fmla="*/ 2147483647 h 1192"/>
              <a:gd name="T22" fmla="*/ 2147483647 w 1432"/>
              <a:gd name="T23" fmla="*/ 2147483647 h 1192"/>
              <a:gd name="T24" fmla="*/ 2147483647 w 1432"/>
              <a:gd name="T25" fmla="*/ 2147483647 h 1192"/>
              <a:gd name="T26" fmla="*/ 2147483647 w 1432"/>
              <a:gd name="T27" fmla="*/ 2147483647 h 1192"/>
              <a:gd name="T28" fmla="*/ 2147483647 w 1432"/>
              <a:gd name="T29" fmla="*/ 2147483647 h 1192"/>
              <a:gd name="T30" fmla="*/ 2147483647 w 1432"/>
              <a:gd name="T31" fmla="*/ 2147483647 h 1192"/>
              <a:gd name="T32" fmla="*/ 2147483647 w 1432"/>
              <a:gd name="T33" fmla="*/ 2147483647 h 1192"/>
              <a:gd name="T34" fmla="*/ 2147483647 w 1432"/>
              <a:gd name="T35" fmla="*/ 2147483647 h 1192"/>
              <a:gd name="T36" fmla="*/ 2147483647 w 1432"/>
              <a:gd name="T37" fmla="*/ 2147483647 h 1192"/>
              <a:gd name="T38" fmla="*/ 2147483647 w 1432"/>
              <a:gd name="T39" fmla="*/ 2147483647 h 1192"/>
              <a:gd name="T40" fmla="*/ 2147483647 w 1432"/>
              <a:gd name="T41" fmla="*/ 2147483647 h 1192"/>
              <a:gd name="T42" fmla="*/ 2147483647 w 1432"/>
              <a:gd name="T43" fmla="*/ 0 h 11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32"/>
              <a:gd name="T67" fmla="*/ 0 h 1192"/>
              <a:gd name="T68" fmla="*/ 1432 w 1432"/>
              <a:gd name="T69" fmla="*/ 1192 h 11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32" h="1192">
                <a:moveTo>
                  <a:pt x="0" y="1192"/>
                </a:moveTo>
                <a:cubicBezTo>
                  <a:pt x="71" y="1174"/>
                  <a:pt x="128" y="1152"/>
                  <a:pt x="184" y="1104"/>
                </a:cubicBezTo>
                <a:cubicBezTo>
                  <a:pt x="209" y="1082"/>
                  <a:pt x="220" y="1059"/>
                  <a:pt x="248" y="1040"/>
                </a:cubicBezTo>
                <a:cubicBezTo>
                  <a:pt x="291" y="976"/>
                  <a:pt x="333" y="912"/>
                  <a:pt x="376" y="848"/>
                </a:cubicBezTo>
                <a:cubicBezTo>
                  <a:pt x="386" y="833"/>
                  <a:pt x="389" y="785"/>
                  <a:pt x="392" y="776"/>
                </a:cubicBezTo>
                <a:cubicBezTo>
                  <a:pt x="402" y="746"/>
                  <a:pt x="437" y="736"/>
                  <a:pt x="456" y="712"/>
                </a:cubicBezTo>
                <a:cubicBezTo>
                  <a:pt x="488" y="671"/>
                  <a:pt x="507" y="621"/>
                  <a:pt x="544" y="584"/>
                </a:cubicBezTo>
                <a:cubicBezTo>
                  <a:pt x="557" y="545"/>
                  <a:pt x="594" y="523"/>
                  <a:pt x="632" y="512"/>
                </a:cubicBezTo>
                <a:cubicBezTo>
                  <a:pt x="648" y="507"/>
                  <a:pt x="680" y="496"/>
                  <a:pt x="680" y="496"/>
                </a:cubicBezTo>
                <a:cubicBezTo>
                  <a:pt x="737" y="506"/>
                  <a:pt x="792" y="507"/>
                  <a:pt x="848" y="488"/>
                </a:cubicBezTo>
                <a:cubicBezTo>
                  <a:pt x="869" y="456"/>
                  <a:pt x="891" y="424"/>
                  <a:pt x="912" y="392"/>
                </a:cubicBezTo>
                <a:cubicBezTo>
                  <a:pt x="917" y="385"/>
                  <a:pt x="913" y="373"/>
                  <a:pt x="920" y="368"/>
                </a:cubicBezTo>
                <a:cubicBezTo>
                  <a:pt x="920" y="368"/>
                  <a:pt x="980" y="348"/>
                  <a:pt x="992" y="344"/>
                </a:cubicBezTo>
                <a:cubicBezTo>
                  <a:pt x="1008" y="339"/>
                  <a:pt x="1040" y="328"/>
                  <a:pt x="1040" y="328"/>
                </a:cubicBezTo>
                <a:cubicBezTo>
                  <a:pt x="1058" y="302"/>
                  <a:pt x="1056" y="309"/>
                  <a:pt x="1064" y="280"/>
                </a:cubicBezTo>
                <a:cubicBezTo>
                  <a:pt x="1067" y="269"/>
                  <a:pt x="1064" y="256"/>
                  <a:pt x="1072" y="248"/>
                </a:cubicBezTo>
                <a:cubicBezTo>
                  <a:pt x="1080" y="240"/>
                  <a:pt x="1093" y="243"/>
                  <a:pt x="1104" y="240"/>
                </a:cubicBezTo>
                <a:cubicBezTo>
                  <a:pt x="1144" y="213"/>
                  <a:pt x="1192" y="211"/>
                  <a:pt x="1232" y="184"/>
                </a:cubicBezTo>
                <a:cubicBezTo>
                  <a:pt x="1237" y="176"/>
                  <a:pt x="1241" y="167"/>
                  <a:pt x="1248" y="160"/>
                </a:cubicBezTo>
                <a:cubicBezTo>
                  <a:pt x="1255" y="153"/>
                  <a:pt x="1266" y="151"/>
                  <a:pt x="1272" y="144"/>
                </a:cubicBezTo>
                <a:cubicBezTo>
                  <a:pt x="1305" y="106"/>
                  <a:pt x="1310" y="84"/>
                  <a:pt x="1352" y="56"/>
                </a:cubicBezTo>
                <a:cubicBezTo>
                  <a:pt x="1383" y="9"/>
                  <a:pt x="1379" y="0"/>
                  <a:pt x="1432" y="0"/>
                </a:cubicBezTo>
              </a:path>
            </a:pathLst>
          </a:custGeom>
          <a:noFill/>
          <a:ln w="38100">
            <a:solidFill>
              <a:srgbClr val="52738C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59754" name="Freeform 9"/>
          <p:cNvSpPr>
            <a:spLocks/>
          </p:cNvSpPr>
          <p:nvPr/>
        </p:nvSpPr>
        <p:spPr bwMode="auto">
          <a:xfrm>
            <a:off x="5976938" y="2874964"/>
            <a:ext cx="1662112" cy="554037"/>
          </a:xfrm>
          <a:custGeom>
            <a:avLst/>
            <a:gdLst>
              <a:gd name="T0" fmla="*/ 0 w 1135"/>
              <a:gd name="T1" fmla="*/ 0 h 458"/>
              <a:gd name="T2" fmla="*/ 2147483647 w 1135"/>
              <a:gd name="T3" fmla="*/ 2147483647 h 458"/>
              <a:gd name="T4" fmla="*/ 2147483647 w 1135"/>
              <a:gd name="T5" fmla="*/ 2147483647 h 458"/>
              <a:gd name="T6" fmla="*/ 2147483647 w 1135"/>
              <a:gd name="T7" fmla="*/ 2147483647 h 458"/>
              <a:gd name="T8" fmla="*/ 2147483647 w 1135"/>
              <a:gd name="T9" fmla="*/ 2147483647 h 458"/>
              <a:gd name="T10" fmla="*/ 2147483647 w 1135"/>
              <a:gd name="T11" fmla="*/ 2147483647 h 458"/>
              <a:gd name="T12" fmla="*/ 2147483647 w 1135"/>
              <a:gd name="T13" fmla="*/ 2147483647 h 458"/>
              <a:gd name="T14" fmla="*/ 2147483647 w 1135"/>
              <a:gd name="T15" fmla="*/ 2147483647 h 458"/>
              <a:gd name="T16" fmla="*/ 2147483647 w 1135"/>
              <a:gd name="T17" fmla="*/ 2147483647 h 458"/>
              <a:gd name="T18" fmla="*/ 2147483647 w 1135"/>
              <a:gd name="T19" fmla="*/ 2147483647 h 458"/>
              <a:gd name="T20" fmla="*/ 2147483647 w 1135"/>
              <a:gd name="T21" fmla="*/ 2147483647 h 458"/>
              <a:gd name="T22" fmla="*/ 2147483647 w 1135"/>
              <a:gd name="T23" fmla="*/ 2147483647 h 458"/>
              <a:gd name="T24" fmla="*/ 2147483647 w 1135"/>
              <a:gd name="T25" fmla="*/ 2147483647 h 458"/>
              <a:gd name="T26" fmla="*/ 2147483647 w 1135"/>
              <a:gd name="T27" fmla="*/ 2147483647 h 4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35"/>
              <a:gd name="T43" fmla="*/ 0 h 458"/>
              <a:gd name="T44" fmla="*/ 1135 w 1135"/>
              <a:gd name="T45" fmla="*/ 458 h 4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35" h="458">
                <a:moveTo>
                  <a:pt x="0" y="0"/>
                </a:moveTo>
                <a:cubicBezTo>
                  <a:pt x="58" y="5"/>
                  <a:pt x="101" y="13"/>
                  <a:pt x="151" y="39"/>
                </a:cubicBezTo>
                <a:cubicBezTo>
                  <a:pt x="157" y="42"/>
                  <a:pt x="163" y="42"/>
                  <a:pt x="168" y="45"/>
                </a:cubicBezTo>
                <a:cubicBezTo>
                  <a:pt x="179" y="51"/>
                  <a:pt x="189" y="59"/>
                  <a:pt x="200" y="67"/>
                </a:cubicBezTo>
                <a:cubicBezTo>
                  <a:pt x="205" y="71"/>
                  <a:pt x="216" y="78"/>
                  <a:pt x="216" y="78"/>
                </a:cubicBezTo>
                <a:cubicBezTo>
                  <a:pt x="236" y="108"/>
                  <a:pt x="268" y="115"/>
                  <a:pt x="292" y="140"/>
                </a:cubicBezTo>
                <a:cubicBezTo>
                  <a:pt x="297" y="145"/>
                  <a:pt x="301" y="152"/>
                  <a:pt x="308" y="157"/>
                </a:cubicBezTo>
                <a:cubicBezTo>
                  <a:pt x="315" y="160"/>
                  <a:pt x="322" y="160"/>
                  <a:pt x="330" y="162"/>
                </a:cubicBezTo>
                <a:cubicBezTo>
                  <a:pt x="367" y="187"/>
                  <a:pt x="416" y="210"/>
                  <a:pt x="460" y="218"/>
                </a:cubicBezTo>
                <a:cubicBezTo>
                  <a:pt x="525" y="263"/>
                  <a:pt x="429" y="194"/>
                  <a:pt x="487" y="246"/>
                </a:cubicBezTo>
                <a:cubicBezTo>
                  <a:pt x="503" y="261"/>
                  <a:pt x="531" y="276"/>
                  <a:pt x="552" y="285"/>
                </a:cubicBezTo>
                <a:cubicBezTo>
                  <a:pt x="603" y="309"/>
                  <a:pt x="660" y="313"/>
                  <a:pt x="714" y="324"/>
                </a:cubicBezTo>
                <a:cubicBezTo>
                  <a:pt x="770" y="336"/>
                  <a:pt x="836" y="362"/>
                  <a:pt x="892" y="364"/>
                </a:cubicBezTo>
                <a:cubicBezTo>
                  <a:pt x="935" y="365"/>
                  <a:pt x="1092" y="458"/>
                  <a:pt x="1135" y="458"/>
                </a:cubicBezTo>
              </a:path>
            </a:pathLst>
          </a:custGeom>
          <a:noFill/>
          <a:ln w="38100">
            <a:solidFill>
              <a:srgbClr val="52738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59755" name="Freeform 10"/>
          <p:cNvSpPr>
            <a:spLocks/>
          </p:cNvSpPr>
          <p:nvPr/>
        </p:nvSpPr>
        <p:spPr bwMode="auto">
          <a:xfrm rot="-437809">
            <a:off x="5888039" y="2403475"/>
            <a:ext cx="1646237" cy="338138"/>
          </a:xfrm>
          <a:custGeom>
            <a:avLst/>
            <a:gdLst>
              <a:gd name="T0" fmla="*/ 0 w 1504"/>
              <a:gd name="T1" fmla="*/ 2147483647 h 296"/>
              <a:gd name="T2" fmla="*/ 2147483647 w 1504"/>
              <a:gd name="T3" fmla="*/ 2147483647 h 296"/>
              <a:gd name="T4" fmla="*/ 2147483647 w 1504"/>
              <a:gd name="T5" fmla="*/ 2147483647 h 296"/>
              <a:gd name="T6" fmla="*/ 2147483647 w 1504"/>
              <a:gd name="T7" fmla="*/ 2147483647 h 296"/>
              <a:gd name="T8" fmla="*/ 2147483647 w 1504"/>
              <a:gd name="T9" fmla="*/ 2147483647 h 296"/>
              <a:gd name="T10" fmla="*/ 2147483647 w 1504"/>
              <a:gd name="T11" fmla="*/ 2147483647 h 296"/>
              <a:gd name="T12" fmla="*/ 2147483647 w 1504"/>
              <a:gd name="T13" fmla="*/ 2147483647 h 296"/>
              <a:gd name="T14" fmla="*/ 2147483647 w 1504"/>
              <a:gd name="T15" fmla="*/ 0 h 2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04"/>
              <a:gd name="T25" fmla="*/ 0 h 296"/>
              <a:gd name="T26" fmla="*/ 1504 w 1504"/>
              <a:gd name="T27" fmla="*/ 296 h 2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4" h="296">
                <a:moveTo>
                  <a:pt x="0" y="296"/>
                </a:moveTo>
                <a:cubicBezTo>
                  <a:pt x="135" y="288"/>
                  <a:pt x="267" y="267"/>
                  <a:pt x="400" y="240"/>
                </a:cubicBezTo>
                <a:cubicBezTo>
                  <a:pt x="455" y="229"/>
                  <a:pt x="506" y="205"/>
                  <a:pt x="560" y="192"/>
                </a:cubicBezTo>
                <a:cubicBezTo>
                  <a:pt x="667" y="167"/>
                  <a:pt x="760" y="151"/>
                  <a:pt x="872" y="144"/>
                </a:cubicBezTo>
                <a:cubicBezTo>
                  <a:pt x="1002" y="101"/>
                  <a:pt x="1036" y="110"/>
                  <a:pt x="1216" y="104"/>
                </a:cubicBezTo>
                <a:cubicBezTo>
                  <a:pt x="1254" y="91"/>
                  <a:pt x="1278" y="79"/>
                  <a:pt x="1312" y="64"/>
                </a:cubicBezTo>
                <a:cubicBezTo>
                  <a:pt x="1327" y="57"/>
                  <a:pt x="1346" y="57"/>
                  <a:pt x="1360" y="48"/>
                </a:cubicBezTo>
                <a:cubicBezTo>
                  <a:pt x="1400" y="21"/>
                  <a:pt x="1455" y="0"/>
                  <a:pt x="1504" y="0"/>
                </a:cubicBezTo>
              </a:path>
            </a:pathLst>
          </a:custGeom>
          <a:noFill/>
          <a:ln w="38100">
            <a:solidFill>
              <a:srgbClr val="52738C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5679831" y="4962525"/>
            <a:ext cx="1959219" cy="3300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algn="ctr" eaLnBrk="1" hangingPunct="1"/>
            <a:r>
              <a:rPr lang="en-GB" sz="1200" b="1" dirty="0">
                <a:solidFill>
                  <a:srgbClr val="000000"/>
                </a:solidFill>
              </a:rPr>
              <a:t> </a:t>
            </a:r>
            <a:r>
              <a:rPr lang="en-GB" sz="1200" b="1" dirty="0" err="1">
                <a:solidFill>
                  <a:srgbClr val="000000"/>
                </a:solidFill>
              </a:rPr>
              <a:t>Fase</a:t>
            </a:r>
            <a:r>
              <a:rPr lang="en-GB" sz="1200" b="1" dirty="0">
                <a:solidFill>
                  <a:srgbClr val="000000"/>
                </a:solidFill>
              </a:rPr>
              <a:t> 2 start: 6</a:t>
            </a:r>
            <a:r>
              <a:rPr lang="en-GB" sz="1200" b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GB" sz="12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måneder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59757" name="Rectangle 13"/>
          <p:cNvSpPr>
            <a:spLocks noChangeArrowheads="1"/>
          </p:cNvSpPr>
          <p:nvPr/>
        </p:nvSpPr>
        <p:spPr bwMode="auto">
          <a:xfrm>
            <a:off x="7639051" y="2909889"/>
            <a:ext cx="3966795" cy="69940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eaLnBrk="1" hangingPunct="1"/>
            <a:r>
              <a:rPr lang="en-GB" sz="1200" b="1" i="1" dirty="0">
                <a:solidFill>
                  <a:srgbClr val="000000"/>
                </a:solidFill>
              </a:rPr>
              <a:t>Scenario 2:</a:t>
            </a:r>
            <a:r>
              <a:rPr lang="en-GB" sz="1200" i="1" dirty="0">
                <a:solidFill>
                  <a:srgbClr val="000000"/>
                </a:solidFill>
              </a:rPr>
              <a:t> </a:t>
            </a:r>
            <a:r>
              <a:rPr lang="en-GB" sz="1200" b="1" i="1" dirty="0">
                <a:solidFill>
                  <a:srgbClr val="000000"/>
                </a:solidFill>
              </a:rPr>
              <a:t>Without Benefit Tracking</a:t>
            </a:r>
          </a:p>
          <a:p>
            <a:pPr eaLnBrk="1" hangingPunct="1"/>
            <a:r>
              <a:rPr lang="en-GB" sz="1200" i="1" dirty="0">
                <a:solidFill>
                  <a:srgbClr val="000000"/>
                </a:solidFill>
              </a:rPr>
              <a:t>The situation will gradually return to what is was before – lack of learning, standardization and continuous improvement</a:t>
            </a: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7639050" y="1858964"/>
            <a:ext cx="2774950" cy="7000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eaLnBrk="1" hangingPunct="1"/>
            <a:r>
              <a:rPr lang="en-GB" sz="1200" b="1" i="1">
                <a:solidFill>
                  <a:srgbClr val="000000"/>
                </a:solidFill>
              </a:rPr>
              <a:t>Scenario 1: With Benefit Tracking</a:t>
            </a:r>
          </a:p>
          <a:p>
            <a:pPr eaLnBrk="1" hangingPunct="1"/>
            <a:r>
              <a:rPr lang="en-GB" sz="1200" i="1">
                <a:solidFill>
                  <a:srgbClr val="000000"/>
                </a:solidFill>
              </a:rPr>
              <a:t>Continue - Keep momentum and capture the future potential</a:t>
            </a:r>
          </a:p>
        </p:txBody>
      </p:sp>
      <p:sp>
        <p:nvSpPr>
          <p:cNvPr id="159759" name="Line 15"/>
          <p:cNvSpPr>
            <a:spLocks noChangeShapeType="1"/>
          </p:cNvSpPr>
          <p:nvPr/>
        </p:nvSpPr>
        <p:spPr bwMode="auto">
          <a:xfrm>
            <a:off x="3978276" y="3373505"/>
            <a:ext cx="3174" cy="15890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59760" name="Rectangle 16"/>
          <p:cNvSpPr>
            <a:spLocks noChangeArrowheads="1"/>
          </p:cNvSpPr>
          <p:nvPr/>
        </p:nvSpPr>
        <p:spPr bwMode="auto">
          <a:xfrm>
            <a:off x="3707158" y="4919663"/>
            <a:ext cx="1849580" cy="3300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algn="ctr" eaLnBrk="1" hangingPunct="1"/>
            <a:r>
              <a:rPr lang="en-GB" sz="1200" b="1" dirty="0">
                <a:solidFill>
                  <a:srgbClr val="000000"/>
                </a:solidFill>
              </a:rPr>
              <a:t> </a:t>
            </a:r>
            <a:r>
              <a:rPr lang="en-GB" sz="1200" b="1" dirty="0" err="1">
                <a:solidFill>
                  <a:srgbClr val="000000"/>
                </a:solidFill>
              </a:rPr>
              <a:t>Fase</a:t>
            </a:r>
            <a:r>
              <a:rPr lang="en-GB" sz="1200" b="1" dirty="0">
                <a:solidFill>
                  <a:srgbClr val="000000"/>
                </a:solidFill>
              </a:rPr>
              <a:t> 1 start: 0-6 </a:t>
            </a:r>
            <a:r>
              <a:rPr lang="en-GB" sz="1200" b="1" dirty="0" err="1">
                <a:solidFill>
                  <a:srgbClr val="000000"/>
                </a:solidFill>
              </a:rPr>
              <a:t>måneder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59761" name="Rectangle 16"/>
          <p:cNvSpPr>
            <a:spLocks noChangeArrowheads="1"/>
          </p:cNvSpPr>
          <p:nvPr/>
        </p:nvSpPr>
        <p:spPr bwMode="auto">
          <a:xfrm>
            <a:off x="684426" y="3579258"/>
            <a:ext cx="2816134" cy="438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 err="1">
                <a:solidFill>
                  <a:srgbClr val="000000"/>
                </a:solidFill>
              </a:rPr>
              <a:t>Forbedret</a:t>
            </a:r>
            <a:r>
              <a:rPr lang="en-US" sz="1200" dirty="0">
                <a:solidFill>
                  <a:srgbClr val="000000"/>
                </a:solidFill>
              </a:rPr>
              <a:t> IT fundament og </a:t>
            </a:r>
            <a:r>
              <a:rPr lang="en-US" sz="1200" dirty="0" err="1">
                <a:solidFill>
                  <a:srgbClr val="000000"/>
                </a:solidFill>
              </a:rPr>
              <a:t>digitalisering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virker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ikke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tilfredsstillende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9762" name="Rectangle 17"/>
          <p:cNvSpPr>
            <a:spLocks noChangeArrowheads="1"/>
          </p:cNvSpPr>
          <p:nvPr/>
        </p:nvSpPr>
        <p:spPr bwMode="auto">
          <a:xfrm>
            <a:off x="4869398" y="1933574"/>
            <a:ext cx="1917700" cy="5476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 err="1">
                <a:solidFill>
                  <a:srgbClr val="000000"/>
                </a:solidFill>
              </a:rPr>
              <a:t>Fase</a:t>
            </a:r>
            <a:r>
              <a:rPr lang="en-US" sz="1200" dirty="0">
                <a:solidFill>
                  <a:srgbClr val="000000"/>
                </a:solidFill>
              </a:rPr>
              <a:t> 2 Plan med </a:t>
            </a:r>
            <a:r>
              <a:rPr lang="en-US" sz="1200" dirty="0" err="1">
                <a:solidFill>
                  <a:srgbClr val="000000"/>
                </a:solidFill>
              </a:rPr>
              <a:t>dynamiske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forbedringer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igangsættes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9763" name="Freeform 5"/>
          <p:cNvSpPr>
            <a:spLocks/>
          </p:cNvSpPr>
          <p:nvPr/>
        </p:nvSpPr>
        <p:spPr bwMode="auto">
          <a:xfrm>
            <a:off x="2344739" y="2160588"/>
            <a:ext cx="5024437" cy="2730500"/>
          </a:xfrm>
          <a:custGeom>
            <a:avLst/>
            <a:gdLst>
              <a:gd name="T0" fmla="*/ 0 w 3728"/>
              <a:gd name="T1" fmla="*/ 0 h 1952"/>
              <a:gd name="T2" fmla="*/ 0 w 3728"/>
              <a:gd name="T3" fmla="*/ 2147483647 h 1952"/>
              <a:gd name="T4" fmla="*/ 2147483647 w 3728"/>
              <a:gd name="T5" fmla="*/ 2147483647 h 1952"/>
              <a:gd name="T6" fmla="*/ 0 60000 65536"/>
              <a:gd name="T7" fmla="*/ 0 60000 65536"/>
              <a:gd name="T8" fmla="*/ 0 60000 65536"/>
              <a:gd name="T9" fmla="*/ 0 w 3728"/>
              <a:gd name="T10" fmla="*/ 0 h 1952"/>
              <a:gd name="T11" fmla="*/ 3728 w 3728"/>
              <a:gd name="T12" fmla="*/ 1952 h 1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8" h="1952">
                <a:moveTo>
                  <a:pt x="0" y="0"/>
                </a:moveTo>
                <a:lnTo>
                  <a:pt x="0" y="1952"/>
                </a:lnTo>
                <a:lnTo>
                  <a:pt x="3728" y="195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cxnSp>
        <p:nvCxnSpPr>
          <p:cNvPr id="159764" name="Straight Connector 25"/>
          <p:cNvCxnSpPr>
            <a:cxnSpLocks noChangeShapeType="1"/>
          </p:cNvCxnSpPr>
          <p:nvPr/>
        </p:nvCxnSpPr>
        <p:spPr bwMode="auto">
          <a:xfrm rot="10800000">
            <a:off x="3978276" y="2844800"/>
            <a:ext cx="1882775" cy="158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59765" name="Line Callout 1 34"/>
          <p:cNvSpPr>
            <a:spLocks/>
          </p:cNvSpPr>
          <p:nvPr/>
        </p:nvSpPr>
        <p:spPr bwMode="auto">
          <a:xfrm>
            <a:off x="2189164" y="5802314"/>
            <a:ext cx="3760787" cy="839787"/>
          </a:xfrm>
          <a:prstGeom prst="borderCallout1">
            <a:avLst>
              <a:gd name="adj1" fmla="val -13273"/>
              <a:gd name="adj2" fmla="val 57991"/>
              <a:gd name="adj3" fmla="val -209227"/>
              <a:gd name="adj4" fmla="val 69931"/>
            </a:avLst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GB" sz="1400" i="1" dirty="0" err="1">
                <a:solidFill>
                  <a:srgbClr val="000000"/>
                </a:solidFill>
              </a:rPr>
              <a:t>Fase</a:t>
            </a:r>
            <a:r>
              <a:rPr lang="en-GB" sz="1400" i="1" dirty="0">
                <a:solidFill>
                  <a:srgbClr val="000000"/>
                </a:solidFill>
              </a:rPr>
              <a:t> 1 med “Quick Fix” </a:t>
            </a:r>
            <a:r>
              <a:rPr lang="en-GB" sz="1400" i="1" dirty="0" err="1">
                <a:solidFill>
                  <a:srgbClr val="000000"/>
                </a:solidFill>
              </a:rPr>
              <a:t>på</a:t>
            </a:r>
            <a:r>
              <a:rPr lang="en-GB" sz="1400" i="1" dirty="0">
                <a:solidFill>
                  <a:srgbClr val="000000"/>
                </a:solidFill>
              </a:rPr>
              <a:t> 6 </a:t>
            </a:r>
            <a:r>
              <a:rPr lang="en-GB" sz="1400" i="1" dirty="0" err="1">
                <a:solidFill>
                  <a:srgbClr val="000000"/>
                </a:solidFill>
              </a:rPr>
              <a:t>udvalgte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områder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TURN AROUND</a:t>
            </a:r>
          </a:p>
          <a:p>
            <a:pPr algn="ctr" eaLnBrk="1" hangingPunct="1"/>
            <a:r>
              <a:rPr lang="en-GB" sz="1400" b="1" dirty="0" smtClean="0">
                <a:solidFill>
                  <a:srgbClr val="000000"/>
                </a:solidFill>
              </a:rPr>
              <a:t>#De 7 INDSATSER”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159766" name="Line Callout 1 35"/>
          <p:cNvSpPr>
            <a:spLocks/>
          </p:cNvSpPr>
          <p:nvPr/>
        </p:nvSpPr>
        <p:spPr bwMode="auto">
          <a:xfrm>
            <a:off x="6198577" y="5802314"/>
            <a:ext cx="5741377" cy="839787"/>
          </a:xfrm>
          <a:prstGeom prst="borderCallout1">
            <a:avLst>
              <a:gd name="adj1" fmla="val -11991"/>
              <a:gd name="adj2" fmla="val 15083"/>
              <a:gd name="adj3" fmla="val -373139"/>
              <a:gd name="adj4" fmla="val 3977"/>
            </a:avLst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GB" sz="1400" i="1" dirty="0">
                <a:solidFill>
                  <a:srgbClr val="000000"/>
                </a:solidFill>
              </a:rPr>
              <a:t>Solid </a:t>
            </a:r>
            <a:r>
              <a:rPr lang="en-GB" sz="1400" i="1" dirty="0" err="1">
                <a:solidFill>
                  <a:srgbClr val="000000"/>
                </a:solidFill>
              </a:rPr>
              <a:t>Fase</a:t>
            </a:r>
            <a:r>
              <a:rPr lang="en-GB" sz="1400" i="1" dirty="0">
                <a:solidFill>
                  <a:srgbClr val="000000"/>
                </a:solidFill>
              </a:rPr>
              <a:t> 2 Plan </a:t>
            </a:r>
            <a:endParaRPr lang="en-GB" sz="1400" i="1" dirty="0" smtClean="0">
              <a:solidFill>
                <a:srgbClr val="000000"/>
              </a:solidFill>
            </a:endParaRPr>
          </a:p>
          <a:p>
            <a:pPr algn="ctr"/>
            <a:r>
              <a:rPr lang="en-GB" sz="1400" b="1" dirty="0" smtClean="0">
                <a:solidFill>
                  <a:srgbClr val="000000"/>
                </a:solidFill>
              </a:rPr>
              <a:t>LONG </a:t>
            </a:r>
            <a:r>
              <a:rPr lang="en-GB" sz="1400" b="1" dirty="0">
                <a:solidFill>
                  <a:srgbClr val="000000"/>
                </a:solidFill>
              </a:rPr>
              <a:t>TERM STEADY </a:t>
            </a:r>
            <a:r>
              <a:rPr lang="en-GB" sz="1400" b="1" dirty="0" smtClean="0">
                <a:solidFill>
                  <a:srgbClr val="000000"/>
                </a:solidFill>
              </a:rPr>
              <a:t>IMPROVEMENT</a:t>
            </a:r>
          </a:p>
          <a:p>
            <a:pPr algn="ctr"/>
            <a:r>
              <a:rPr lang="en-GB" sz="1400" b="1" dirty="0" smtClean="0">
                <a:solidFill>
                  <a:srgbClr val="000000"/>
                </a:solidFill>
              </a:rPr>
              <a:t>“</a:t>
            </a:r>
            <a:r>
              <a:rPr lang="en-GB" sz="1400" b="1" dirty="0" err="1">
                <a:solidFill>
                  <a:srgbClr val="000000"/>
                </a:solidFill>
              </a:rPr>
              <a:t>fornyet</a:t>
            </a:r>
            <a:r>
              <a:rPr lang="en-GB" sz="1400" b="1" dirty="0">
                <a:solidFill>
                  <a:srgbClr val="000000"/>
                </a:solidFill>
              </a:rPr>
              <a:t>” IT- og </a:t>
            </a:r>
            <a:r>
              <a:rPr lang="en-GB" sz="1400" b="1" dirty="0" err="1">
                <a:solidFill>
                  <a:srgbClr val="000000"/>
                </a:solidFill>
              </a:rPr>
              <a:t>digitaliseringsstrategi</a:t>
            </a:r>
            <a:r>
              <a:rPr lang="en-GB" sz="1400" b="1" dirty="0">
                <a:solidFill>
                  <a:srgbClr val="000000"/>
                </a:solidFill>
              </a:rPr>
              <a:t> </a:t>
            </a:r>
          </a:p>
          <a:p>
            <a:pPr algn="ctr" eaLnBrk="1" hangingPunct="1"/>
            <a:r>
              <a:rPr lang="en-GB" sz="1400" b="1" dirty="0" smtClean="0">
                <a:solidFill>
                  <a:srgbClr val="000000"/>
                </a:solidFill>
              </a:rPr>
              <a:t> 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159767" name="Slide Number Placeholder 37"/>
          <p:cNvSpPr txBox="1">
            <a:spLocks noGrp="1"/>
          </p:cNvSpPr>
          <p:nvPr/>
        </p:nvSpPr>
        <p:spPr bwMode="gray">
          <a:xfrm>
            <a:off x="8786814" y="-63500"/>
            <a:ext cx="1881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fld id="{6947F5F1-B4E0-48A5-941A-9B765CBDC514}" type="slidenum">
              <a:rPr lang="fi-FI" sz="1200" b="1">
                <a:solidFill>
                  <a:srgbClr val="FFFFFF"/>
                </a:solidFill>
              </a:rPr>
              <a:pPr algn="r"/>
              <a:t>3</a:t>
            </a:fld>
            <a:endParaRPr lang="fi-FI" sz="1200" b="1">
              <a:solidFill>
                <a:srgbClr val="FFFFFF"/>
              </a:solidFill>
            </a:endParaRPr>
          </a:p>
        </p:txBody>
      </p:sp>
      <p:cxnSp>
        <p:nvCxnSpPr>
          <p:cNvPr id="159768" name="Straight Connector 38"/>
          <p:cNvCxnSpPr>
            <a:cxnSpLocks noChangeShapeType="1"/>
          </p:cNvCxnSpPr>
          <p:nvPr/>
        </p:nvCxnSpPr>
        <p:spPr bwMode="auto">
          <a:xfrm rot="10800000">
            <a:off x="2362201" y="4230689"/>
            <a:ext cx="1908175" cy="1587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5" name="Title 1"/>
          <p:cNvSpPr txBox="1">
            <a:spLocks/>
          </p:cNvSpPr>
          <p:nvPr/>
        </p:nvSpPr>
        <p:spPr>
          <a:xfrm>
            <a:off x="499677" y="0"/>
            <a:ext cx="10014337" cy="1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Plan EKSEKVERING: </a:t>
            </a:r>
          </a:p>
          <a:p>
            <a:r>
              <a:rPr lang="da-DK" dirty="0"/>
              <a:t>	      Fase 0 </a:t>
            </a:r>
            <a:r>
              <a:rPr lang="da-DK" dirty="0">
                <a:sym typeface="Wingdings" panose="05000000000000000000" pitchFamily="2" charset="2"/>
              </a:rPr>
              <a:t> Fase 1  Fase 2</a:t>
            </a:r>
            <a:r>
              <a:rPr lang="da-DK" dirty="0"/>
              <a:t> </a:t>
            </a:r>
            <a:endParaRPr lang="en-US" sz="2400" dirty="0"/>
          </a:p>
        </p:txBody>
      </p:sp>
      <p:pic>
        <p:nvPicPr>
          <p:cNvPr id="26" name="Picture 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506" y="101600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49506" y="4945127"/>
            <a:ext cx="1849580" cy="3300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algn="ctr" eaLnBrk="1" hangingPunct="1"/>
            <a:r>
              <a:rPr lang="en-GB" sz="1200" b="1" dirty="0">
                <a:solidFill>
                  <a:srgbClr val="000000"/>
                </a:solidFill>
              </a:rPr>
              <a:t> </a:t>
            </a:r>
            <a:r>
              <a:rPr lang="en-GB" sz="1200" b="1" dirty="0" err="1">
                <a:solidFill>
                  <a:srgbClr val="000000"/>
                </a:solidFill>
              </a:rPr>
              <a:t>Fase</a:t>
            </a:r>
            <a:r>
              <a:rPr lang="en-GB" sz="1200" b="1" dirty="0">
                <a:solidFill>
                  <a:srgbClr val="000000"/>
                </a:solidFill>
              </a:rPr>
              <a:t> 0: ~nu</a:t>
            </a:r>
          </a:p>
        </p:txBody>
      </p:sp>
      <p:sp>
        <p:nvSpPr>
          <p:cNvPr id="28" name="Line Callout 1 34"/>
          <p:cNvSpPr>
            <a:spLocks/>
          </p:cNvSpPr>
          <p:nvPr/>
        </p:nvSpPr>
        <p:spPr bwMode="auto">
          <a:xfrm>
            <a:off x="193432" y="5802314"/>
            <a:ext cx="1863968" cy="839787"/>
          </a:xfrm>
          <a:prstGeom prst="borderCallout1">
            <a:avLst>
              <a:gd name="adj1" fmla="val -13273"/>
              <a:gd name="adj2" fmla="val 57991"/>
              <a:gd name="adj3" fmla="val -136986"/>
              <a:gd name="adj4" fmla="val 169153"/>
            </a:avLst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GB" sz="1400" i="1" dirty="0" err="1">
                <a:solidFill>
                  <a:srgbClr val="000000"/>
                </a:solidFill>
              </a:rPr>
              <a:t>Fase</a:t>
            </a:r>
            <a:r>
              <a:rPr lang="en-GB" sz="1400" i="1" dirty="0">
                <a:solidFill>
                  <a:srgbClr val="000000"/>
                </a:solidFill>
              </a:rPr>
              <a:t> 0 med </a:t>
            </a:r>
            <a:r>
              <a:rPr lang="en-GB" sz="1400" i="1" dirty="0" err="1">
                <a:solidFill>
                  <a:srgbClr val="000000"/>
                </a:solidFill>
              </a:rPr>
              <a:t>forbe-redelse</a:t>
            </a:r>
            <a:r>
              <a:rPr lang="en-GB" sz="1400" i="1" dirty="0">
                <a:solidFill>
                  <a:srgbClr val="000000"/>
                </a:solidFill>
              </a:rPr>
              <a:t> og </a:t>
            </a:r>
            <a:r>
              <a:rPr lang="en-GB" sz="1400" i="1" dirty="0" err="1">
                <a:solidFill>
                  <a:srgbClr val="000000"/>
                </a:solidFill>
              </a:rPr>
              <a:t>beslutning</a:t>
            </a:r>
            <a:endParaRPr lang="en-GB" sz="1400" i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GB" sz="1400" b="1" dirty="0">
                <a:solidFill>
                  <a:srgbClr val="000000"/>
                </a:solidFill>
              </a:rPr>
              <a:t>PREP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29-03-2016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DEA7F-9C54-4124-BFF9-15AB79B24ECD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50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Udgangspunktet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9751420" y="161365"/>
            <a:ext cx="2318660" cy="1250981"/>
            <a:chOff x="758027" y="803082"/>
            <a:chExt cx="6955164" cy="4030195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929" y="803082"/>
              <a:ext cx="6939262" cy="390333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" name="Ellipse 4"/>
            <p:cNvSpPr/>
            <p:nvPr/>
          </p:nvSpPr>
          <p:spPr>
            <a:xfrm>
              <a:off x="758027" y="849674"/>
              <a:ext cx="2210462" cy="3983603"/>
            </a:xfrm>
            <a:prstGeom prst="ellipse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7" y="1647263"/>
            <a:ext cx="4246111" cy="2388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08" y="4183348"/>
            <a:ext cx="4238513" cy="2384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367" y="640467"/>
            <a:ext cx="3665198" cy="2061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846" y="3254087"/>
            <a:ext cx="6096851" cy="342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Kløftet højrepil 10"/>
          <p:cNvSpPr/>
          <p:nvPr/>
        </p:nvSpPr>
        <p:spPr>
          <a:xfrm rot="2265236">
            <a:off x="4798328" y="288498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71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 smtClean="0"/>
              <a:t>Ændringerne: LEVERANCER I CENTRUM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10319074" y="112615"/>
            <a:ext cx="1734206" cy="1253719"/>
            <a:chOff x="773929" y="803082"/>
            <a:chExt cx="6939262" cy="4245996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929" y="803082"/>
              <a:ext cx="6939262" cy="3903335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2003730" y="1065475"/>
              <a:ext cx="2210462" cy="3983603"/>
            </a:xfrm>
            <a:prstGeom prst="ellipse">
              <a:avLst/>
            </a:pr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4" y="1666963"/>
            <a:ext cx="3693061" cy="207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20" y="4299314"/>
            <a:ext cx="3637005" cy="2045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886" y="1560482"/>
            <a:ext cx="3882361" cy="218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036" y="4299314"/>
            <a:ext cx="3944433" cy="2218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562" y="2486770"/>
            <a:ext cx="3605474" cy="2028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0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eo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48900" y="4752975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 descr="Efficienc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42550" y="3094038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Grow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55250" y="1544638"/>
            <a:ext cx="4445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 descr="Grow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50488" y="752475"/>
            <a:ext cx="4445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Efficienc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72714" y="3912456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 descr="Peo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72714" y="5654333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486" y="84023"/>
            <a:ext cx="11371828" cy="54244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i="1" dirty="0">
                <a:solidFill>
                  <a:srgbClr val="0F692B"/>
                </a:solidFill>
              </a:rPr>
              <a:t>Plan EKSEKVERING:               2-4-6 </a:t>
            </a:r>
            <a:r>
              <a:rPr lang="en-GB" sz="3200" i="1" dirty="0" err="1">
                <a:solidFill>
                  <a:srgbClr val="0F692B"/>
                </a:solidFill>
              </a:rPr>
              <a:t>måneder</a:t>
            </a:r>
            <a:r>
              <a:rPr lang="en-GB" sz="3200" i="1" dirty="0">
                <a:solidFill>
                  <a:srgbClr val="0F692B"/>
                </a:solidFill>
              </a:rPr>
              <a:t>           +6 </a:t>
            </a:r>
            <a:r>
              <a:rPr lang="en-GB" sz="3200" i="1" dirty="0" err="1">
                <a:solidFill>
                  <a:srgbClr val="0F692B"/>
                </a:solidFill>
              </a:rPr>
              <a:t>måneder</a:t>
            </a:r>
            <a:endParaRPr lang="en-GB" sz="3200" i="1" dirty="0">
              <a:solidFill>
                <a:srgbClr val="0F692B"/>
              </a:solidFill>
            </a:endParaRPr>
          </a:p>
        </p:txBody>
      </p:sp>
      <p:sp>
        <p:nvSpPr>
          <p:cNvPr id="85001" name="Rectangle 3"/>
          <p:cNvSpPr>
            <a:spLocks noChangeArrowheads="1"/>
          </p:cNvSpPr>
          <p:nvPr/>
        </p:nvSpPr>
        <p:spPr bwMode="auto">
          <a:xfrm>
            <a:off x="8975725" y="6051838"/>
            <a:ext cx="184686" cy="3693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91418" tIns="45710" rIns="91418" bIns="45710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85002" name="Rectangle 4"/>
          <p:cNvSpPr>
            <a:spLocks noChangeArrowheads="1"/>
          </p:cNvSpPr>
          <p:nvPr/>
        </p:nvSpPr>
        <p:spPr bwMode="auto">
          <a:xfrm>
            <a:off x="1765669" y="2205038"/>
            <a:ext cx="1350963" cy="647700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 err="1">
                <a:latin typeface="Arial" charset="0"/>
              </a:rPr>
              <a:t>Effektive</a:t>
            </a:r>
            <a:r>
              <a:rPr lang="en-GB" sz="1200" b="1" dirty="0">
                <a:latin typeface="Arial" charset="0"/>
              </a:rPr>
              <a:t> administrative processer</a:t>
            </a:r>
          </a:p>
        </p:txBody>
      </p:sp>
      <p:sp>
        <p:nvSpPr>
          <p:cNvPr id="85003" name="AutoShape 5"/>
          <p:cNvSpPr>
            <a:spLocks noChangeArrowheads="1"/>
          </p:cNvSpPr>
          <p:nvPr/>
        </p:nvSpPr>
        <p:spPr bwMode="auto">
          <a:xfrm>
            <a:off x="3359151" y="2205038"/>
            <a:ext cx="6913563" cy="647700"/>
          </a:xfrm>
          <a:prstGeom prst="homePlate">
            <a:avLst>
              <a:gd name="adj" fmla="val 57323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endParaRPr lang="en-GB" sz="1200">
              <a:latin typeface="Arial" charset="0"/>
            </a:endParaRPr>
          </a:p>
        </p:txBody>
      </p:sp>
      <p:sp>
        <p:nvSpPr>
          <p:cNvPr id="85004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7564" y="2960688"/>
            <a:ext cx="6950075" cy="736600"/>
          </a:xfrm>
          <a:prstGeom prst="homePlate">
            <a:avLst>
              <a:gd name="adj" fmla="val 50671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endParaRPr lang="en-GB" sz="1200">
              <a:latin typeface="Arial" charset="0"/>
            </a:endParaRPr>
          </a:p>
        </p:txBody>
      </p:sp>
      <p:sp>
        <p:nvSpPr>
          <p:cNvPr id="85007" name="Rectangl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765669" y="5477850"/>
            <a:ext cx="1350963" cy="757237"/>
          </a:xfrm>
          <a:prstGeom prst="rect">
            <a:avLst/>
          </a:prstGeom>
          <a:solidFill>
            <a:srgbClr val="8C2028"/>
          </a:solidFill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Planlægning</a:t>
            </a: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 og change management *)</a:t>
            </a:r>
          </a:p>
        </p:txBody>
      </p:sp>
      <p:sp>
        <p:nvSpPr>
          <p:cNvPr id="85008" name="Rectangl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774826" y="3786675"/>
            <a:ext cx="1350963" cy="757238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>
                <a:latin typeface="Arial" charset="0"/>
              </a:rPr>
              <a:t>Performance og </a:t>
            </a:r>
            <a:r>
              <a:rPr lang="en-GB" sz="1200" b="1" dirty="0" err="1">
                <a:latin typeface="Arial" charset="0"/>
              </a:rPr>
              <a:t>kommunikation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85009" name="AutoShape 11"/>
          <p:cNvSpPr>
            <a:spLocks noChangeArrowheads="1"/>
          </p:cNvSpPr>
          <p:nvPr/>
        </p:nvSpPr>
        <p:spPr bwMode="auto">
          <a:xfrm>
            <a:off x="3359151" y="3751263"/>
            <a:ext cx="6913563" cy="755650"/>
          </a:xfrm>
          <a:prstGeom prst="homePlate">
            <a:avLst>
              <a:gd name="adj" fmla="val 49134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r>
              <a:rPr lang="en-GB" sz="1200">
                <a:latin typeface="Arial" charset="0"/>
              </a:rPr>
              <a:t>	</a:t>
            </a:r>
          </a:p>
        </p:txBody>
      </p:sp>
      <p:sp>
        <p:nvSpPr>
          <p:cNvPr id="85010" name="AutoShape 12"/>
          <p:cNvSpPr>
            <a:spLocks noChangeArrowheads="1"/>
          </p:cNvSpPr>
          <p:nvPr/>
        </p:nvSpPr>
        <p:spPr bwMode="auto">
          <a:xfrm>
            <a:off x="3359150" y="4616450"/>
            <a:ext cx="6877050" cy="755650"/>
          </a:xfrm>
          <a:prstGeom prst="homePlate">
            <a:avLst>
              <a:gd name="adj" fmla="val 48875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endParaRPr lang="en-GB" sz="1200">
              <a:latin typeface="Arial" charset="0"/>
            </a:endParaRPr>
          </a:p>
        </p:txBody>
      </p:sp>
      <p:sp>
        <p:nvSpPr>
          <p:cNvPr id="85011" name="Rectangl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773238" y="4616075"/>
            <a:ext cx="1350963" cy="757238"/>
          </a:xfrm>
          <a:prstGeom prst="rect">
            <a:avLst/>
          </a:prstGeom>
          <a:solidFill>
            <a:srgbClr val="8C2028"/>
          </a:solidFill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Kompetencer</a:t>
            </a: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 og </a:t>
            </a:r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organisering</a:t>
            </a:r>
            <a:endParaRPr lang="en-GB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012" name="Rectangle 14"/>
          <p:cNvSpPr>
            <a:spLocks noChangeArrowheads="1"/>
          </p:cNvSpPr>
          <p:nvPr/>
        </p:nvSpPr>
        <p:spPr bwMode="auto">
          <a:xfrm>
            <a:off x="1774826" y="1412875"/>
            <a:ext cx="1350963" cy="757238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Forskning</a:t>
            </a: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eaLnBrk="0" hangingPunct="0"/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og </a:t>
            </a:r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formidling</a:t>
            </a:r>
            <a:endParaRPr lang="en-GB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013" name="AutoShape 15"/>
          <p:cNvSpPr>
            <a:spLocks noChangeArrowheads="1"/>
          </p:cNvSpPr>
          <p:nvPr/>
        </p:nvSpPr>
        <p:spPr bwMode="auto">
          <a:xfrm>
            <a:off x="3359151" y="1412875"/>
            <a:ext cx="6913563" cy="755650"/>
          </a:xfrm>
          <a:prstGeom prst="homePlate">
            <a:avLst>
              <a:gd name="adj" fmla="val 49134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r>
              <a:rPr lang="en-GB" sz="1200">
                <a:latin typeface="Arial" charset="0"/>
              </a:rPr>
              <a:t>  </a:t>
            </a:r>
          </a:p>
        </p:txBody>
      </p:sp>
      <p:sp>
        <p:nvSpPr>
          <p:cNvPr id="85014" name="AutoShape 16"/>
          <p:cNvSpPr>
            <a:spLocks noChangeArrowheads="1"/>
          </p:cNvSpPr>
          <p:nvPr/>
        </p:nvSpPr>
        <p:spPr bwMode="auto">
          <a:xfrm>
            <a:off x="3359151" y="5480050"/>
            <a:ext cx="6913563" cy="755650"/>
          </a:xfrm>
          <a:prstGeom prst="homePlate">
            <a:avLst>
              <a:gd name="adj" fmla="val 49134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r>
              <a:rPr lang="en-GB" sz="1200">
                <a:latin typeface="Arial" charset="0"/>
              </a:rPr>
              <a:t>  </a:t>
            </a:r>
          </a:p>
        </p:txBody>
      </p:sp>
      <p:sp>
        <p:nvSpPr>
          <p:cNvPr id="85015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5976" y="620714"/>
            <a:ext cx="6988175" cy="720725"/>
          </a:xfrm>
          <a:prstGeom prst="homePlate">
            <a:avLst>
              <a:gd name="adj" fmla="val 52071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35991" tIns="35991" rIns="35991" bIns="35991" anchor="ctr"/>
          <a:lstStyle/>
          <a:p>
            <a:pPr marL="92075" indent="-92075" eaLnBrk="0" hangingPunct="0"/>
            <a:endParaRPr lang="en-GB" sz="1200">
              <a:latin typeface="Arial" charset="0"/>
            </a:endParaRPr>
          </a:p>
        </p:txBody>
      </p:sp>
      <p:sp>
        <p:nvSpPr>
          <p:cNvPr id="85016" name="Rectangle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774826" y="549275"/>
            <a:ext cx="1350963" cy="757238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Undervisning</a:t>
            </a: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eaLnBrk="0" hangingPunct="0"/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og </a:t>
            </a:r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Læring</a:t>
            </a:r>
            <a:endParaRPr lang="en-GB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017" name="AutoShape 19"/>
          <p:cNvSpPr>
            <a:spLocks noChangeArrowheads="1"/>
          </p:cNvSpPr>
          <p:nvPr/>
        </p:nvSpPr>
        <p:spPr bwMode="auto">
          <a:xfrm rot="5400000">
            <a:off x="1129507" y="2851945"/>
            <a:ext cx="6119813" cy="1514475"/>
          </a:xfrm>
          <a:prstGeom prst="homePlate">
            <a:avLst>
              <a:gd name="adj" fmla="val 21140"/>
            </a:avLst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85018" name="Rectangle 20"/>
          <p:cNvSpPr>
            <a:spLocks noChangeArrowheads="1"/>
          </p:cNvSpPr>
          <p:nvPr/>
        </p:nvSpPr>
        <p:spPr bwMode="auto">
          <a:xfrm>
            <a:off x="3884613" y="6323014"/>
            <a:ext cx="679950" cy="276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18" tIns="45710" rIns="91418" bIns="45710">
            <a:spAutoFit/>
          </a:bodyPr>
          <a:lstStyle/>
          <a:p>
            <a:pPr eaLnBrk="0" hangingPunct="0"/>
            <a:r>
              <a:rPr lang="en-GB" sz="1200" b="1" dirty="0">
                <a:latin typeface="Arial" charset="0"/>
              </a:rPr>
              <a:t>0-2 md</a:t>
            </a:r>
          </a:p>
        </p:txBody>
      </p:sp>
      <p:sp>
        <p:nvSpPr>
          <p:cNvPr id="85019" name="AutoShape 21"/>
          <p:cNvSpPr>
            <a:spLocks noChangeArrowheads="1"/>
          </p:cNvSpPr>
          <p:nvPr/>
        </p:nvSpPr>
        <p:spPr bwMode="auto">
          <a:xfrm rot="5400000">
            <a:off x="2744788" y="2887663"/>
            <a:ext cx="6119813" cy="1443038"/>
          </a:xfrm>
          <a:prstGeom prst="homePlate">
            <a:avLst>
              <a:gd name="adj" fmla="val 22186"/>
            </a:avLst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85020" name="Rectangle 22"/>
          <p:cNvSpPr>
            <a:spLocks noChangeArrowheads="1"/>
          </p:cNvSpPr>
          <p:nvPr/>
        </p:nvSpPr>
        <p:spPr bwMode="auto">
          <a:xfrm>
            <a:off x="5519738" y="6283325"/>
            <a:ext cx="679950" cy="276979"/>
          </a:xfrm>
          <a:prstGeom prst="rect">
            <a:avLst/>
          </a:prstGeom>
          <a:noFill/>
          <a:ln w="12700" algn="ctr">
            <a:noFill/>
            <a:prstDash val="dash"/>
            <a:miter lim="800000"/>
            <a:headEnd/>
            <a:tailEnd/>
          </a:ln>
        </p:spPr>
        <p:txBody>
          <a:bodyPr wrap="none" lIns="91418" tIns="45710" rIns="91418" bIns="45710">
            <a:spAutoFit/>
          </a:bodyPr>
          <a:lstStyle/>
          <a:p>
            <a:pPr eaLnBrk="0" hangingPunct="0"/>
            <a:r>
              <a:rPr lang="en-GB" sz="1200" b="1" dirty="0">
                <a:latin typeface="Arial" charset="0"/>
              </a:rPr>
              <a:t>2-4 md</a:t>
            </a:r>
          </a:p>
        </p:txBody>
      </p:sp>
      <p:sp>
        <p:nvSpPr>
          <p:cNvPr id="85021" name="AutoShape 23"/>
          <p:cNvSpPr>
            <a:spLocks noChangeArrowheads="1"/>
          </p:cNvSpPr>
          <p:nvPr/>
        </p:nvSpPr>
        <p:spPr bwMode="auto">
          <a:xfrm rot="5400000">
            <a:off x="4324351" y="2887664"/>
            <a:ext cx="6119813" cy="1443037"/>
          </a:xfrm>
          <a:prstGeom prst="homePlate">
            <a:avLst>
              <a:gd name="adj" fmla="val 22186"/>
            </a:avLst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85022" name="Rectangle 24"/>
          <p:cNvSpPr>
            <a:spLocks noChangeArrowheads="1"/>
          </p:cNvSpPr>
          <p:nvPr/>
        </p:nvSpPr>
        <p:spPr bwMode="auto">
          <a:xfrm>
            <a:off x="7086600" y="6283325"/>
            <a:ext cx="679950" cy="276979"/>
          </a:xfrm>
          <a:prstGeom prst="rect">
            <a:avLst/>
          </a:prstGeom>
          <a:noFill/>
          <a:ln w="12700" algn="ctr">
            <a:noFill/>
            <a:prstDash val="dash"/>
            <a:miter lim="800000"/>
            <a:headEnd/>
            <a:tailEnd/>
          </a:ln>
        </p:spPr>
        <p:txBody>
          <a:bodyPr wrap="none" lIns="91418" tIns="45710" rIns="91418" bIns="45710">
            <a:spAutoFit/>
          </a:bodyPr>
          <a:lstStyle/>
          <a:p>
            <a:pPr eaLnBrk="0" hangingPunct="0"/>
            <a:r>
              <a:rPr lang="en-GB" sz="1200" b="1" dirty="0">
                <a:latin typeface="Arial" charset="0"/>
              </a:rPr>
              <a:t>4-6 md</a:t>
            </a:r>
          </a:p>
        </p:txBody>
      </p:sp>
      <p:sp>
        <p:nvSpPr>
          <p:cNvPr id="85023" name="AutoShape 25"/>
          <p:cNvSpPr>
            <a:spLocks noChangeArrowheads="1"/>
          </p:cNvSpPr>
          <p:nvPr/>
        </p:nvSpPr>
        <p:spPr bwMode="auto">
          <a:xfrm rot="5400000">
            <a:off x="5903913" y="2887663"/>
            <a:ext cx="6119813" cy="1443038"/>
          </a:xfrm>
          <a:prstGeom prst="homePlate">
            <a:avLst>
              <a:gd name="adj" fmla="val 22186"/>
            </a:avLst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85024" name="Rectangle 26"/>
          <p:cNvSpPr>
            <a:spLocks noChangeArrowheads="1"/>
          </p:cNvSpPr>
          <p:nvPr/>
        </p:nvSpPr>
        <p:spPr bwMode="auto">
          <a:xfrm>
            <a:off x="8510588" y="6283325"/>
            <a:ext cx="764909" cy="276979"/>
          </a:xfrm>
          <a:prstGeom prst="rect">
            <a:avLst/>
          </a:prstGeom>
          <a:noFill/>
          <a:ln w="12700" algn="ctr">
            <a:noFill/>
            <a:prstDash val="dash"/>
            <a:miter lim="800000"/>
            <a:headEnd/>
            <a:tailEnd/>
          </a:ln>
        </p:spPr>
        <p:txBody>
          <a:bodyPr wrap="none" lIns="91418" tIns="45710" rIns="91418" bIns="45710">
            <a:spAutoFit/>
          </a:bodyPr>
          <a:lstStyle/>
          <a:p>
            <a:pPr eaLnBrk="0" hangingPunct="0"/>
            <a:r>
              <a:rPr lang="en-GB" sz="1200" b="1" dirty="0">
                <a:latin typeface="Arial" charset="0"/>
              </a:rPr>
              <a:t>6-xx md</a:t>
            </a:r>
          </a:p>
        </p:txBody>
      </p: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5035550" y="1516064"/>
            <a:ext cx="1627188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GB" sz="1000" dirty="0">
                <a:latin typeface="Arial" charset="0"/>
              </a:rPr>
              <a:t>Seminar om </a:t>
            </a:r>
            <a:r>
              <a:rPr lang="en-GB" sz="1000" dirty="0" err="1">
                <a:latin typeface="Arial" charset="0"/>
              </a:rPr>
              <a:t>muligheder</a:t>
            </a:r>
            <a:endParaRPr lang="en-GB" sz="1000" dirty="0">
              <a:latin typeface="Arial" charset="0"/>
            </a:endParaRPr>
          </a:p>
          <a:p>
            <a:pPr eaLnBrk="0" hangingPunct="0"/>
            <a:r>
              <a:rPr lang="en-GB" sz="1000" dirty="0">
                <a:latin typeface="Arial" charset="0"/>
              </a:rPr>
              <a:t>YouTube (</a:t>
            </a:r>
            <a:r>
              <a:rPr lang="en-GB" sz="1000" dirty="0" err="1">
                <a:latin typeface="Arial" charset="0"/>
              </a:rPr>
              <a:t>el.lign</a:t>
            </a:r>
            <a:r>
              <a:rPr lang="en-GB" sz="1000" dirty="0">
                <a:latin typeface="Arial" charset="0"/>
              </a:rPr>
              <a:t>) </a:t>
            </a:r>
            <a:r>
              <a:rPr lang="en-GB" sz="1000" dirty="0" err="1">
                <a:latin typeface="Arial" charset="0"/>
              </a:rPr>
              <a:t>som</a:t>
            </a:r>
            <a:r>
              <a:rPr lang="en-GB" sz="1000" dirty="0">
                <a:latin typeface="Arial" charset="0"/>
              </a:rPr>
              <a:t> </a:t>
            </a:r>
            <a:r>
              <a:rPr lang="en-GB" sz="1000" dirty="0" err="1">
                <a:latin typeface="Arial" charset="0"/>
              </a:rPr>
              <a:t>formidlingskanal</a:t>
            </a:r>
            <a:endParaRPr lang="en-GB" sz="1000" dirty="0">
              <a:latin typeface="Arial" charset="0"/>
            </a:endParaRPr>
          </a:p>
          <a:p>
            <a:pPr eaLnBrk="0" hangingPunct="0"/>
            <a:endParaRPr lang="en-GB" sz="1000" dirty="0">
              <a:latin typeface="Arial" charset="0"/>
            </a:endParaRPr>
          </a:p>
        </p:txBody>
      </p:sp>
      <p:sp>
        <p:nvSpPr>
          <p:cNvPr id="85026" name="Text Box 34"/>
          <p:cNvSpPr txBox="1">
            <a:spLocks noChangeArrowheads="1"/>
          </p:cNvSpPr>
          <p:nvPr/>
        </p:nvSpPr>
        <p:spPr bwMode="auto">
          <a:xfrm>
            <a:off x="6629400" y="1484313"/>
            <a:ext cx="1728788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GB" sz="1000" dirty="0">
                <a:latin typeface="Arial" charset="0"/>
              </a:rPr>
              <a:t>Digital Data Search Tool</a:t>
            </a:r>
          </a:p>
          <a:p>
            <a:pPr eaLnBrk="0" hangingPunct="0"/>
            <a:r>
              <a:rPr lang="en-GB" sz="1000" dirty="0">
                <a:latin typeface="Arial" charset="0"/>
              </a:rPr>
              <a:t>User Training Kit</a:t>
            </a:r>
          </a:p>
          <a:p>
            <a:pPr eaLnBrk="0" hangingPunct="0"/>
            <a:r>
              <a:rPr lang="en-GB" sz="1000" dirty="0">
                <a:latin typeface="Arial" charset="0"/>
              </a:rPr>
              <a:t>Inspiration </a:t>
            </a:r>
            <a:r>
              <a:rPr lang="en-GB" sz="1000" dirty="0" err="1" smtClean="0">
                <a:latin typeface="Arial" charset="0"/>
              </a:rPr>
              <a:t>kogebog</a:t>
            </a:r>
            <a:endParaRPr lang="en-GB" sz="1000" dirty="0">
              <a:latin typeface="Arial" charset="0"/>
            </a:endParaRPr>
          </a:p>
        </p:txBody>
      </p:sp>
      <p:sp>
        <p:nvSpPr>
          <p:cNvPr id="85027" name="Text Box 35"/>
          <p:cNvSpPr txBox="1">
            <a:spLocks noChangeArrowheads="1"/>
          </p:cNvSpPr>
          <p:nvPr/>
        </p:nvSpPr>
        <p:spPr bwMode="auto">
          <a:xfrm>
            <a:off x="3457274" y="4616075"/>
            <a:ext cx="1511300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GB" sz="1000" dirty="0">
                <a:solidFill>
                  <a:schemeClr val="accent6"/>
                </a:solidFill>
                <a:latin typeface="Arial" charset="0"/>
              </a:rPr>
              <a:t>“What does </a:t>
            </a:r>
            <a:r>
              <a:rPr lang="en-GB" sz="1000" dirty="0" smtClean="0">
                <a:solidFill>
                  <a:schemeClr val="accent6"/>
                </a:solidFill>
                <a:latin typeface="Arial" charset="0"/>
              </a:rPr>
              <a:t>GREAT Look like”</a:t>
            </a:r>
            <a:endParaRPr lang="en-GB" sz="1000" dirty="0">
              <a:solidFill>
                <a:schemeClr val="accent6"/>
              </a:solidFill>
              <a:latin typeface="Arial" charset="0"/>
            </a:endParaRPr>
          </a:p>
          <a:p>
            <a:pPr eaLnBrk="0" hangingPunct="0"/>
            <a:r>
              <a:rPr lang="en-GB" sz="1000" dirty="0" err="1" smtClean="0">
                <a:solidFill>
                  <a:schemeClr val="accent6"/>
                </a:solidFill>
                <a:latin typeface="Arial" charset="0"/>
              </a:rPr>
              <a:t>Kompetenceafklaring</a:t>
            </a:r>
            <a:r>
              <a:rPr lang="en-GB" sz="1000" dirty="0" smtClean="0">
                <a:solidFill>
                  <a:schemeClr val="accent6"/>
                </a:solidFill>
                <a:latin typeface="Arial" charset="0"/>
              </a:rPr>
              <a:t> </a:t>
            </a:r>
            <a:endParaRPr lang="en-GB" sz="10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5028" name="Text Box 36"/>
          <p:cNvSpPr txBox="1">
            <a:spLocks noChangeArrowheads="1"/>
          </p:cNvSpPr>
          <p:nvPr/>
        </p:nvSpPr>
        <p:spPr bwMode="auto">
          <a:xfrm>
            <a:off x="5089411" y="4616075"/>
            <a:ext cx="15113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GB" sz="1000" dirty="0">
                <a:solidFill>
                  <a:schemeClr val="accent6"/>
                </a:solidFill>
                <a:latin typeface="Arial" charset="0"/>
              </a:rPr>
              <a:t>Intro </a:t>
            </a:r>
            <a:r>
              <a:rPr lang="en-GB" sz="1000" dirty="0" err="1">
                <a:solidFill>
                  <a:schemeClr val="accent6"/>
                </a:solidFill>
                <a:latin typeface="Arial" charset="0"/>
              </a:rPr>
              <a:t>til</a:t>
            </a:r>
            <a:r>
              <a:rPr lang="en-GB" sz="1000" dirty="0">
                <a:solidFill>
                  <a:schemeClr val="accent6"/>
                </a:solidFill>
                <a:latin typeface="Arial" charset="0"/>
              </a:rPr>
              <a:t> Plan, Build, Run </a:t>
            </a:r>
          </a:p>
          <a:p>
            <a:pPr eaLnBrk="0" hangingPunct="0"/>
            <a:r>
              <a:rPr lang="en-GB" sz="1000" dirty="0" err="1" smtClean="0">
                <a:solidFill>
                  <a:schemeClr val="accent4"/>
                </a:solidFill>
                <a:latin typeface="Arial" charset="0"/>
              </a:rPr>
              <a:t>Lederudvikling</a:t>
            </a:r>
            <a:endParaRPr lang="en-GB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r>
              <a:rPr lang="en-GB" sz="1000" dirty="0" err="1" smtClean="0">
                <a:solidFill>
                  <a:schemeClr val="accent6"/>
                </a:solidFill>
                <a:latin typeface="Arial" charset="0"/>
              </a:rPr>
              <a:t>Digitale</a:t>
            </a:r>
            <a:r>
              <a:rPr lang="en-GB" sz="1000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sz="1000" dirty="0" err="1" smtClean="0">
                <a:solidFill>
                  <a:schemeClr val="accent6"/>
                </a:solidFill>
                <a:latin typeface="Arial" charset="0"/>
              </a:rPr>
              <a:t>studentermed-h</a:t>
            </a:r>
            <a:r>
              <a:rPr lang="en-GB" sz="1000" dirty="0" err="1" smtClean="0">
                <a:solidFill>
                  <a:schemeClr val="accent6"/>
                </a:solidFill>
                <a:latin typeface="Arial" charset="0"/>
              </a:rPr>
              <a:t>jælpere</a:t>
            </a:r>
            <a:r>
              <a:rPr lang="en-GB" sz="1000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sz="1000" dirty="0" err="1" smtClean="0">
                <a:solidFill>
                  <a:schemeClr val="accent6"/>
                </a:solidFill>
                <a:latin typeface="Arial" charset="0"/>
              </a:rPr>
              <a:t>tiltrækkes</a:t>
            </a:r>
            <a:endParaRPr lang="en-US" sz="10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5029" name="Text Box 37"/>
          <p:cNvSpPr txBox="1">
            <a:spLocks noChangeArrowheads="1"/>
          </p:cNvSpPr>
          <p:nvPr/>
        </p:nvSpPr>
        <p:spPr bwMode="auto">
          <a:xfrm>
            <a:off x="6670675" y="4593241"/>
            <a:ext cx="1727200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Plan, Build, Run </a:t>
            </a:r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implementering</a:t>
            </a:r>
            <a:endParaRPr lang="en-US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Studenter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onboardes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 </a:t>
            </a:r>
          </a:p>
        </p:txBody>
      </p:sp>
      <p:sp>
        <p:nvSpPr>
          <p:cNvPr id="85030" name="Text Box 38"/>
          <p:cNvSpPr txBox="1">
            <a:spLocks noChangeArrowheads="1"/>
          </p:cNvSpPr>
          <p:nvPr/>
        </p:nvSpPr>
        <p:spPr bwMode="auto">
          <a:xfrm>
            <a:off x="3430589" y="3024189"/>
            <a:ext cx="1624593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80/20 % clean up </a:t>
            </a:r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af</a:t>
            </a:r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kørende</a:t>
            </a:r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projekter</a:t>
            </a:r>
            <a:endParaRPr lang="en-US" sz="1000" dirty="0">
              <a:solidFill>
                <a:schemeClr val="accent6"/>
              </a:solidFill>
              <a:latin typeface="Arial" charset="0"/>
            </a:endParaRPr>
          </a:p>
          <a:p>
            <a:pPr eaLnBrk="0" hangingPunct="0"/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Agil</a:t>
            </a:r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 Governance intro 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aligned with SW supplier</a:t>
            </a:r>
          </a:p>
        </p:txBody>
      </p:sp>
      <p:sp>
        <p:nvSpPr>
          <p:cNvPr id="85031" name="Text Box 39"/>
          <p:cNvSpPr txBox="1">
            <a:spLocks noChangeArrowheads="1"/>
          </p:cNvSpPr>
          <p:nvPr/>
        </p:nvSpPr>
        <p:spPr bwMode="auto">
          <a:xfrm>
            <a:off x="3430589" y="2211624"/>
            <a:ext cx="1655763" cy="7078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Enterprise Architecture </a:t>
            </a:r>
          </a:p>
          <a:p>
            <a:pPr eaLnBrk="0" hangingPunct="0"/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High level process map</a:t>
            </a:r>
          </a:p>
          <a:p>
            <a:pPr eaLnBrk="0" hangingPunct="0"/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Intro Process expert og owner for </a:t>
            </a:r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adm.</a:t>
            </a:r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Organisa</a:t>
            </a:r>
            <a:r>
              <a:rPr lang="en-US" sz="1000" dirty="0">
                <a:latin typeface="Arial" charset="0"/>
              </a:rPr>
              <a:t>.</a:t>
            </a:r>
          </a:p>
        </p:txBody>
      </p:sp>
      <p:sp>
        <p:nvSpPr>
          <p:cNvPr id="85032" name="Text Box 40"/>
          <p:cNvSpPr txBox="1">
            <a:spLocks noChangeArrowheads="1"/>
          </p:cNvSpPr>
          <p:nvPr/>
        </p:nvSpPr>
        <p:spPr bwMode="auto">
          <a:xfrm>
            <a:off x="5087939" y="3016251"/>
            <a:ext cx="1512887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Safe &amp; Fast Track governance </a:t>
            </a:r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implem</a:t>
            </a:r>
            <a:r>
              <a:rPr lang="en-US" sz="1000" dirty="0">
                <a:latin typeface="Arial" charset="0"/>
              </a:rPr>
              <a:t>.</a:t>
            </a:r>
          </a:p>
          <a:p>
            <a:pPr eaLnBrk="0" hangingPunct="0"/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Fast Showcase upstart 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via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leverandør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på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APPs</a:t>
            </a:r>
            <a:endParaRPr lang="en-US" sz="1000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85033" name="Text Box 42"/>
          <p:cNvSpPr txBox="1">
            <a:spLocks noChangeArrowheads="1"/>
          </p:cNvSpPr>
          <p:nvPr/>
        </p:nvSpPr>
        <p:spPr bwMode="auto">
          <a:xfrm>
            <a:off x="6670675" y="3076576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endParaRPr lang="en-US" sz="1000">
              <a:latin typeface="Arial" charset="0"/>
            </a:endParaRPr>
          </a:p>
          <a:p>
            <a:pPr eaLnBrk="0" hangingPunct="0"/>
            <a:endParaRPr lang="en-US" sz="1000">
              <a:latin typeface="Arial" charset="0"/>
            </a:endParaRPr>
          </a:p>
        </p:txBody>
      </p:sp>
      <p:sp>
        <p:nvSpPr>
          <p:cNvPr id="85034" name="Text Box 44"/>
          <p:cNvSpPr txBox="1">
            <a:spLocks noChangeArrowheads="1"/>
          </p:cNvSpPr>
          <p:nvPr/>
        </p:nvSpPr>
        <p:spPr bwMode="auto">
          <a:xfrm>
            <a:off x="5087939" y="3819431"/>
            <a:ext cx="1512887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Mål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og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målinger</a:t>
            </a:r>
            <a:endParaRPr lang="en-US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On Site Support</a:t>
            </a:r>
          </a:p>
          <a:p>
            <a:pPr eaLnBrk="0" hangingPunct="0"/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Website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ajourføring</a:t>
            </a:r>
            <a:endParaRPr lang="en-US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endParaRPr lang="en-US" sz="1000" dirty="0">
              <a:latin typeface="Arial" charset="0"/>
            </a:endParaRPr>
          </a:p>
        </p:txBody>
      </p:sp>
      <p:sp>
        <p:nvSpPr>
          <p:cNvPr id="85035" name="Text Box 46"/>
          <p:cNvSpPr txBox="1">
            <a:spLocks noChangeArrowheads="1"/>
          </p:cNvSpPr>
          <p:nvPr/>
        </p:nvSpPr>
        <p:spPr bwMode="auto">
          <a:xfrm>
            <a:off x="8255000" y="3858130"/>
            <a:ext cx="1585913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 smtClean="0">
                <a:latin typeface="Arial" charset="0"/>
              </a:rPr>
              <a:t>Fleksibel</a:t>
            </a:r>
            <a:r>
              <a:rPr lang="en-US" sz="1000" dirty="0" smtClean="0">
                <a:latin typeface="Arial" charset="0"/>
              </a:rPr>
              <a:t> sourcing</a:t>
            </a:r>
            <a:endParaRPr lang="en-US" sz="1000" dirty="0">
              <a:latin typeface="Arial" charset="0"/>
            </a:endParaRPr>
          </a:p>
          <a:p>
            <a:pPr eaLnBrk="0" hangingPunct="0"/>
            <a:r>
              <a:rPr lang="en-US" sz="1000" dirty="0" err="1">
                <a:latin typeface="Arial" charset="0"/>
              </a:rPr>
              <a:t>Proaktiv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leverandør</a:t>
            </a:r>
            <a:endParaRPr lang="en-US" sz="1000" dirty="0" smtClean="0">
              <a:latin typeface="Arial" charset="0"/>
            </a:endParaRPr>
          </a:p>
          <a:p>
            <a:pPr eaLnBrk="0" hangingPunct="0"/>
            <a:r>
              <a:rPr lang="en-US" sz="1000" dirty="0" err="1" smtClean="0">
                <a:latin typeface="Arial" charset="0"/>
              </a:rPr>
              <a:t>styring</a:t>
            </a:r>
            <a:endParaRPr lang="en-US" sz="1000" dirty="0">
              <a:latin typeface="Arial" charset="0"/>
            </a:endParaRPr>
          </a:p>
          <a:p>
            <a:pPr eaLnBrk="0" hangingPunct="0"/>
            <a:endParaRPr lang="en-US" sz="1000" dirty="0">
              <a:latin typeface="Arial" charset="0"/>
            </a:endParaRPr>
          </a:p>
        </p:txBody>
      </p:sp>
      <p:sp>
        <p:nvSpPr>
          <p:cNvPr id="85038" name="Text Box 49"/>
          <p:cNvSpPr txBox="1">
            <a:spLocks noChangeArrowheads="1"/>
          </p:cNvSpPr>
          <p:nvPr/>
        </p:nvSpPr>
        <p:spPr bwMode="auto">
          <a:xfrm>
            <a:off x="5035550" y="630239"/>
            <a:ext cx="1727200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Digitale </a:t>
            </a:r>
            <a:r>
              <a:rPr lang="da-DK" sz="1000" dirty="0" err="1">
                <a:solidFill>
                  <a:schemeClr val="accent6"/>
                </a:solidFill>
                <a:latin typeface="Arial" charset="0"/>
              </a:rPr>
              <a:t>studentermedhj</a:t>
            </a:r>
            <a:endParaRPr lang="da-DK" sz="1000" dirty="0">
              <a:solidFill>
                <a:schemeClr val="accent6"/>
              </a:solidFill>
              <a:latin typeface="Arial" charset="0"/>
            </a:endParaRPr>
          </a:p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Personal Student APP</a:t>
            </a:r>
          </a:p>
          <a:p>
            <a:pPr eaLnBrk="0" hangingPunct="0"/>
            <a:r>
              <a:rPr lang="da-DK" sz="1000" dirty="0">
                <a:latin typeface="Arial" charset="0"/>
              </a:rPr>
              <a:t>Find Vej &amp; Fejlrapport</a:t>
            </a:r>
          </a:p>
        </p:txBody>
      </p:sp>
      <p:sp>
        <p:nvSpPr>
          <p:cNvPr id="85039" name="Text Box 50"/>
          <p:cNvSpPr txBox="1">
            <a:spLocks noChangeArrowheads="1"/>
          </p:cNvSpPr>
          <p:nvPr/>
        </p:nvSpPr>
        <p:spPr bwMode="auto">
          <a:xfrm>
            <a:off x="3367088" y="1484314"/>
            <a:ext cx="1688093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eaLnBrk="0" hangingPunct="0"/>
            <a:r>
              <a:rPr lang="en-GB" sz="1000" dirty="0">
                <a:solidFill>
                  <a:schemeClr val="accent4"/>
                </a:solidFill>
                <a:latin typeface="Arial" charset="0"/>
              </a:rPr>
              <a:t>BRM &amp; IT leader Tour</a:t>
            </a:r>
          </a:p>
          <a:p>
            <a:pPr marL="171450" indent="-171450" eaLnBrk="0" hangingPunct="0">
              <a:buFontTx/>
              <a:buChar char="-"/>
            </a:pPr>
            <a:r>
              <a:rPr lang="en-GB" sz="1000" dirty="0" err="1">
                <a:solidFill>
                  <a:schemeClr val="accent4"/>
                </a:solidFill>
                <a:latin typeface="Arial" charset="0"/>
              </a:rPr>
              <a:t>Forsker</a:t>
            </a:r>
            <a:r>
              <a:rPr lang="en-GB" sz="1000" dirty="0">
                <a:solidFill>
                  <a:schemeClr val="accent4"/>
                </a:solidFill>
                <a:latin typeface="Arial" charset="0"/>
              </a:rPr>
              <a:t> feedback</a:t>
            </a:r>
          </a:p>
          <a:p>
            <a:pPr marL="171450" indent="-171450" eaLnBrk="0" hangingPunct="0">
              <a:buFontTx/>
              <a:buChar char="-"/>
            </a:pPr>
            <a:r>
              <a:rPr lang="en-GB" sz="1000" dirty="0" err="1">
                <a:latin typeface="Arial" charset="0"/>
              </a:rPr>
              <a:t>Forsker</a:t>
            </a:r>
            <a:r>
              <a:rPr lang="en-GB" sz="1000" dirty="0">
                <a:latin typeface="Arial" charset="0"/>
              </a:rPr>
              <a:t> </a:t>
            </a:r>
            <a:r>
              <a:rPr lang="en-GB" sz="1000" dirty="0" err="1">
                <a:latin typeface="Arial" charset="0"/>
              </a:rPr>
              <a:t>MonkeySurvey</a:t>
            </a:r>
            <a:endParaRPr lang="da-DK" sz="1000" dirty="0">
              <a:latin typeface="Arial" charset="0"/>
            </a:endParaRPr>
          </a:p>
        </p:txBody>
      </p:sp>
      <p:sp>
        <p:nvSpPr>
          <p:cNvPr id="85040" name="Text Box 52"/>
          <p:cNvSpPr txBox="1">
            <a:spLocks noChangeArrowheads="1"/>
          </p:cNvSpPr>
          <p:nvPr/>
        </p:nvSpPr>
        <p:spPr bwMode="auto">
          <a:xfrm>
            <a:off x="6600825" y="692151"/>
            <a:ext cx="1619250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latin typeface="Arial" charset="0"/>
              </a:rPr>
              <a:t>peergrade.io</a:t>
            </a:r>
          </a:p>
          <a:p>
            <a:pPr eaLnBrk="0" hangingPunct="0"/>
            <a:r>
              <a:rPr lang="da-DK" sz="1000" dirty="0" err="1" smtClean="0">
                <a:latin typeface="Arial" charset="0"/>
              </a:rPr>
              <a:t>Flipped</a:t>
            </a:r>
            <a:r>
              <a:rPr lang="da-DK" sz="1000" dirty="0" smtClean="0">
                <a:latin typeface="Arial" charset="0"/>
              </a:rPr>
              <a:t> </a:t>
            </a:r>
            <a:r>
              <a:rPr lang="da-DK" sz="1000" dirty="0" err="1" smtClean="0">
                <a:latin typeface="Arial" charset="0"/>
              </a:rPr>
              <a:t>classroom</a:t>
            </a:r>
            <a:endParaRPr lang="da-DK" sz="1000" dirty="0">
              <a:latin typeface="Arial" charset="0"/>
            </a:endParaRPr>
          </a:p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Inspiration </a:t>
            </a:r>
            <a:r>
              <a:rPr lang="da-DK" sz="1000" dirty="0" err="1">
                <a:solidFill>
                  <a:schemeClr val="accent6"/>
                </a:solidFill>
                <a:latin typeface="Arial" charset="0"/>
              </a:rPr>
              <a:t>Cookbook</a:t>
            </a:r>
            <a:endParaRPr lang="da-DK" sz="10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85041" name="Text Box 53"/>
          <p:cNvSpPr txBox="1">
            <a:spLocks noChangeArrowheads="1"/>
          </p:cNvSpPr>
          <p:nvPr/>
        </p:nvSpPr>
        <p:spPr bwMode="auto">
          <a:xfrm>
            <a:off x="8255000" y="650876"/>
            <a:ext cx="1512888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Katalog som input til digitaliseringsstrategi</a:t>
            </a:r>
          </a:p>
        </p:txBody>
      </p:sp>
      <p:sp>
        <p:nvSpPr>
          <p:cNvPr id="85042" name="Text Box 54"/>
          <p:cNvSpPr txBox="1">
            <a:spLocks noChangeArrowheads="1"/>
          </p:cNvSpPr>
          <p:nvPr/>
        </p:nvSpPr>
        <p:spPr bwMode="auto">
          <a:xfrm>
            <a:off x="8255001" y="2254251"/>
            <a:ext cx="1738313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 smtClean="0">
                <a:latin typeface="Arial" charset="0"/>
              </a:rPr>
              <a:t>Strategi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for </a:t>
            </a:r>
            <a:r>
              <a:rPr lang="en-US" sz="1000" dirty="0" err="1" smtClean="0">
                <a:latin typeface="Arial" charset="0"/>
              </a:rPr>
              <a:t>proces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harmonisering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&amp; system </a:t>
            </a:r>
            <a:r>
              <a:rPr lang="en-US" sz="1000" dirty="0" err="1" smtClean="0">
                <a:latin typeface="Arial" charset="0"/>
              </a:rPr>
              <a:t>standardisering</a:t>
            </a:r>
            <a:endParaRPr lang="en-US" sz="1000" dirty="0">
              <a:latin typeface="Arial" charset="0"/>
            </a:endParaRPr>
          </a:p>
        </p:txBody>
      </p:sp>
      <p:sp>
        <p:nvSpPr>
          <p:cNvPr id="85043" name="Text Box 55"/>
          <p:cNvSpPr txBox="1">
            <a:spLocks noChangeArrowheads="1"/>
          </p:cNvSpPr>
          <p:nvPr/>
        </p:nvSpPr>
        <p:spPr bwMode="auto">
          <a:xfrm>
            <a:off x="6672264" y="2997201"/>
            <a:ext cx="1512887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Fast Showcase go live</a:t>
            </a:r>
          </a:p>
          <a:p>
            <a:pPr eaLnBrk="0" hangingPunct="0"/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Safe Track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projekt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review </a:t>
            </a:r>
          </a:p>
          <a:p>
            <a:pPr eaLnBrk="0" hangingPunct="0"/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Tavlemøder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 (lean)</a:t>
            </a:r>
          </a:p>
        </p:txBody>
      </p:sp>
      <p:sp>
        <p:nvSpPr>
          <p:cNvPr id="85044" name="Text Box 56"/>
          <p:cNvSpPr txBox="1">
            <a:spLocks noChangeArrowheads="1"/>
          </p:cNvSpPr>
          <p:nvPr/>
        </p:nvSpPr>
        <p:spPr bwMode="auto">
          <a:xfrm>
            <a:off x="8269289" y="2973389"/>
            <a:ext cx="1512887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Projekt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Portfolio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baseret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 err="1" smtClean="0">
                <a:solidFill>
                  <a:schemeClr val="accent4"/>
                </a:solidFill>
                <a:latin typeface="Arial" charset="0"/>
              </a:rPr>
              <a:t>på</a:t>
            </a:r>
            <a:r>
              <a:rPr lang="en-US" sz="1000" dirty="0" smtClean="0">
                <a:solidFill>
                  <a:schemeClr val="accent4"/>
                </a:solidFill>
                <a:latin typeface="Arial" charset="0"/>
              </a:rPr>
              <a:t> Safe Track, Fast Track og Just do it </a:t>
            </a:r>
            <a:endParaRPr lang="en-US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endParaRPr lang="en-US" sz="1000" dirty="0">
              <a:latin typeface="Arial" charset="0"/>
            </a:endParaRPr>
          </a:p>
        </p:txBody>
      </p:sp>
      <p:sp>
        <p:nvSpPr>
          <p:cNvPr id="85045" name="AutoShape 57"/>
          <p:cNvSpPr>
            <a:spLocks noChangeArrowheads="1"/>
          </p:cNvSpPr>
          <p:nvPr/>
        </p:nvSpPr>
        <p:spPr bwMode="auto">
          <a:xfrm>
            <a:off x="7915774" y="5500892"/>
            <a:ext cx="535023" cy="1330121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8" tIns="45710" rIns="91418" bIns="45710" anchor="ctr"/>
          <a:lstStyle/>
          <a:p>
            <a:pPr algn="ctr" eaLnBrk="0" hangingPunct="0">
              <a:spcBef>
                <a:spcPct val="50000"/>
              </a:spcBef>
            </a:pPr>
            <a:endParaRPr lang="en-US" sz="1000"/>
          </a:p>
        </p:txBody>
      </p:sp>
      <p:sp>
        <p:nvSpPr>
          <p:cNvPr id="85046" name="Text Box 58"/>
          <p:cNvSpPr txBox="1">
            <a:spLocks noChangeArrowheads="1"/>
          </p:cNvSpPr>
          <p:nvPr/>
        </p:nvSpPr>
        <p:spPr bwMode="auto">
          <a:xfrm rot="5400000">
            <a:off x="7542093" y="6167914"/>
            <a:ext cx="1314692" cy="33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a-DK" sz="1600" b="1" dirty="0"/>
              <a:t>Fase 2 Plan</a:t>
            </a:r>
          </a:p>
        </p:txBody>
      </p:sp>
      <p:pic>
        <p:nvPicPr>
          <p:cNvPr id="85047" name="Picture 59" descr="Efficienc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3663" y="2305050"/>
            <a:ext cx="4508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52" name="Text Box 65"/>
          <p:cNvSpPr txBox="1">
            <a:spLocks noChangeArrowheads="1"/>
          </p:cNvSpPr>
          <p:nvPr/>
        </p:nvSpPr>
        <p:spPr bwMode="auto">
          <a:xfrm>
            <a:off x="8178007" y="4607602"/>
            <a:ext cx="17272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Organisation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stabiliseres</a:t>
            </a:r>
            <a:endParaRPr lang="en-US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r>
              <a:rPr lang="en-US" sz="1000" dirty="0" err="1" smtClean="0">
                <a:latin typeface="Arial" charset="0"/>
              </a:rPr>
              <a:t>Konsulenttilknytninger</a:t>
            </a:r>
            <a:endParaRPr lang="en-US" sz="1000" dirty="0">
              <a:latin typeface="Arial" charset="0"/>
            </a:endParaRPr>
          </a:p>
          <a:p>
            <a:pPr eaLnBrk="0" hangingPunct="0"/>
            <a:r>
              <a:rPr lang="en-US" sz="1000" dirty="0" err="1" smtClean="0">
                <a:latin typeface="Arial" charset="0"/>
              </a:rPr>
              <a:t>Medarbejderudvikling</a:t>
            </a:r>
            <a:r>
              <a:rPr lang="en-US" sz="1000" dirty="0" smtClean="0">
                <a:latin typeface="Arial" charset="0"/>
              </a:rPr>
              <a:t> </a:t>
            </a:r>
            <a:endParaRPr lang="en-US" sz="1000" dirty="0">
              <a:latin typeface="Arial" charset="0"/>
            </a:endParaRPr>
          </a:p>
          <a:p>
            <a:pPr eaLnBrk="0" hangingPunct="0"/>
            <a:r>
              <a:rPr lang="en-US" sz="1000" dirty="0" smtClean="0">
                <a:latin typeface="Arial" charset="0"/>
              </a:rPr>
              <a:t>Nye </a:t>
            </a:r>
            <a:r>
              <a:rPr lang="en-US" sz="1000" dirty="0" err="1" smtClean="0">
                <a:latin typeface="Arial" charset="0"/>
              </a:rPr>
              <a:t>typer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kompetencer</a:t>
            </a:r>
            <a:endParaRPr lang="en-US" sz="1000" dirty="0">
              <a:latin typeface="Arial" charset="0"/>
            </a:endParaRPr>
          </a:p>
        </p:txBody>
      </p:sp>
      <p:sp>
        <p:nvSpPr>
          <p:cNvPr id="85054" name="Text Box 44"/>
          <p:cNvSpPr txBox="1">
            <a:spLocks noChangeArrowheads="1"/>
          </p:cNvSpPr>
          <p:nvPr/>
        </p:nvSpPr>
        <p:spPr bwMode="auto">
          <a:xfrm>
            <a:off x="6680225" y="3869620"/>
            <a:ext cx="1511300" cy="86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>
                <a:latin typeface="Arial" charset="0"/>
              </a:rPr>
              <a:t>Indhente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tilbud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incl. Legal </a:t>
            </a:r>
            <a:r>
              <a:rPr lang="en-US" sz="1000" dirty="0" smtClean="0">
                <a:latin typeface="Arial" charset="0"/>
              </a:rPr>
              <a:t>support</a:t>
            </a:r>
          </a:p>
          <a:p>
            <a:pPr eaLnBrk="0" hangingPunct="0"/>
            <a:r>
              <a:rPr lang="en-US" sz="1000" dirty="0" err="1" smtClean="0">
                <a:latin typeface="Arial" charset="0"/>
              </a:rPr>
              <a:t>Brugerstilfredsheds-målinger</a:t>
            </a:r>
            <a:endParaRPr lang="en-US" sz="1000" dirty="0">
              <a:latin typeface="Arial" charset="0"/>
            </a:endParaRPr>
          </a:p>
          <a:p>
            <a:pPr eaLnBrk="0" hangingPunct="0"/>
            <a:endParaRPr lang="en-US" sz="1000" dirty="0">
              <a:latin typeface="Arial" charset="0"/>
            </a:endParaRPr>
          </a:p>
        </p:txBody>
      </p:sp>
      <p:pic>
        <p:nvPicPr>
          <p:cNvPr id="85058" name="Picture 52" descr="Check mark">
            <a:hlinkClick r:id="rId6" tooltip="Check mark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9409" y="0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1778001" y="2973388"/>
            <a:ext cx="1350963" cy="692637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71982" tIns="71982" rIns="71982" bIns="71982" anchor="ctr"/>
          <a:lstStyle/>
          <a:p>
            <a:pPr algn="ctr" eaLnBrk="0" hangingPunct="0"/>
            <a:r>
              <a:rPr lang="en-GB" sz="1200" b="1" dirty="0" err="1">
                <a:latin typeface="Arial" charset="0"/>
              </a:rPr>
              <a:t>Projekter</a:t>
            </a:r>
            <a:r>
              <a:rPr lang="en-GB" sz="1200" b="1" dirty="0">
                <a:latin typeface="Arial" charset="0"/>
              </a:rPr>
              <a:t> </a:t>
            </a:r>
          </a:p>
          <a:p>
            <a:pPr algn="ctr" eaLnBrk="0" hangingPunct="0"/>
            <a:r>
              <a:rPr lang="en-GB" sz="1200" b="1" dirty="0">
                <a:latin typeface="Arial" charset="0"/>
              </a:rPr>
              <a:t>Safe Track &amp; Fast Track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23486" y="6149976"/>
            <a:ext cx="232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/>
              <a:t>*) Finansiering er</a:t>
            </a:r>
          </a:p>
          <a:p>
            <a:r>
              <a:rPr lang="da-DK" i="1" dirty="0"/>
              <a:t>udeladt i nærværende</a:t>
            </a:r>
          </a:p>
        </p:txBody>
      </p:sp>
      <p:sp>
        <p:nvSpPr>
          <p:cNvPr id="80" name="Text Box 44"/>
          <p:cNvSpPr txBox="1">
            <a:spLocks noChangeArrowheads="1"/>
          </p:cNvSpPr>
          <p:nvPr/>
        </p:nvSpPr>
        <p:spPr bwMode="auto">
          <a:xfrm>
            <a:off x="3455499" y="3819431"/>
            <a:ext cx="1512887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solidFill>
                  <a:schemeClr val="accent6"/>
                </a:solidFill>
                <a:latin typeface="Arial" charset="0"/>
              </a:rPr>
              <a:t>IT Vendor SLA review</a:t>
            </a:r>
          </a:p>
          <a:p>
            <a:pPr eaLnBrk="0" hangingPunct="0"/>
            <a:r>
              <a:rPr lang="en-US" sz="1000" dirty="0" err="1">
                <a:solidFill>
                  <a:schemeClr val="accent6"/>
                </a:solidFill>
                <a:latin typeface="Arial" charset="0"/>
              </a:rPr>
              <a:t>Kontraktforhandlinger</a:t>
            </a:r>
            <a:endParaRPr lang="en-US" sz="1000" dirty="0">
              <a:solidFill>
                <a:schemeClr val="accent6"/>
              </a:solidFill>
              <a:latin typeface="Arial" charset="0"/>
            </a:endParaRPr>
          </a:p>
          <a:p>
            <a:pPr eaLnBrk="0" hangingPunct="0"/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Systeminfo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schemeClr val="accent4"/>
                </a:solidFill>
                <a:latin typeface="Arial" charset="0"/>
              </a:rPr>
              <a:t>på</a:t>
            </a:r>
            <a:r>
              <a:rPr lang="en-US" sz="1000" dirty="0">
                <a:solidFill>
                  <a:schemeClr val="accent4"/>
                </a:solidFill>
                <a:latin typeface="Arial" charset="0"/>
              </a:rPr>
              <a:t> Twitter</a:t>
            </a:r>
          </a:p>
        </p:txBody>
      </p:sp>
      <p:sp>
        <p:nvSpPr>
          <p:cNvPr id="81" name="Text Box 39"/>
          <p:cNvSpPr txBox="1">
            <a:spLocks noChangeArrowheads="1"/>
          </p:cNvSpPr>
          <p:nvPr/>
        </p:nvSpPr>
        <p:spPr bwMode="auto">
          <a:xfrm>
            <a:off x="5075604" y="2254251"/>
            <a:ext cx="1655763" cy="5539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 err="1" smtClean="0">
                <a:latin typeface="Arial" charset="0"/>
              </a:rPr>
              <a:t>Architektur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std</a:t>
            </a:r>
            <a:r>
              <a:rPr lang="en-US" sz="1000" dirty="0">
                <a:latin typeface="Arial" charset="0"/>
              </a:rPr>
              <a:t> index </a:t>
            </a:r>
          </a:p>
          <a:p>
            <a:pPr eaLnBrk="0" hangingPunct="0"/>
            <a:r>
              <a:rPr lang="en-US" sz="1000" dirty="0" err="1" smtClean="0">
                <a:latin typeface="Arial" charset="0"/>
              </a:rPr>
              <a:t>Proces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Lean </a:t>
            </a:r>
            <a:r>
              <a:rPr lang="en-US" sz="1000" dirty="0" err="1" smtClean="0">
                <a:latin typeface="Arial" charset="0"/>
              </a:rPr>
              <a:t>eksperter</a:t>
            </a:r>
            <a:endParaRPr lang="en-US" sz="1000" dirty="0">
              <a:latin typeface="Arial" charset="0"/>
            </a:endParaRPr>
          </a:p>
          <a:p>
            <a:pPr eaLnBrk="0" hangingPunct="0"/>
            <a:r>
              <a:rPr lang="en-US" sz="1000" dirty="0" err="1" smtClean="0">
                <a:latin typeface="Arial" charset="0"/>
              </a:rPr>
              <a:t>Proces</a:t>
            </a:r>
            <a:r>
              <a:rPr lang="en-US" sz="1000" dirty="0" err="1" smtClean="0">
                <a:latin typeface="Arial" charset="0"/>
              </a:rPr>
              <a:t>ejere</a:t>
            </a:r>
            <a:endParaRPr lang="en-US" sz="1000" dirty="0">
              <a:latin typeface="Arial" charset="0"/>
            </a:endParaRPr>
          </a:p>
        </p:txBody>
      </p:sp>
      <p:sp>
        <p:nvSpPr>
          <p:cNvPr id="82" name="Text Box 39"/>
          <p:cNvSpPr txBox="1">
            <a:spLocks noChangeArrowheads="1"/>
          </p:cNvSpPr>
          <p:nvPr/>
        </p:nvSpPr>
        <p:spPr bwMode="auto">
          <a:xfrm>
            <a:off x="6651628" y="2267073"/>
            <a:ext cx="1655763" cy="5539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en-US" sz="1000" dirty="0">
                <a:latin typeface="Arial" charset="0"/>
              </a:rPr>
              <a:t>2-3 key processes </a:t>
            </a:r>
          </a:p>
          <a:p>
            <a:pPr eaLnBrk="0" hangingPunct="0"/>
            <a:r>
              <a:rPr lang="en-US" sz="1000" dirty="0" err="1">
                <a:latin typeface="Arial" charset="0"/>
              </a:rPr>
              <a:t>Økonomirapportering</a:t>
            </a:r>
            <a:r>
              <a:rPr lang="en-US" sz="1000" dirty="0">
                <a:latin typeface="Arial" charset="0"/>
              </a:rPr>
              <a:t>   Via </a:t>
            </a:r>
            <a:r>
              <a:rPr lang="en-US" sz="1000" dirty="0" err="1">
                <a:latin typeface="Arial" charset="0"/>
              </a:rPr>
              <a:t>adm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brugergrupper</a:t>
            </a:r>
            <a:endParaRPr lang="en-US" sz="1000" dirty="0">
              <a:latin typeface="Arial" charset="0"/>
            </a:endParaRPr>
          </a:p>
        </p:txBody>
      </p:sp>
      <p:sp>
        <p:nvSpPr>
          <p:cNvPr id="83" name="Text Box 50"/>
          <p:cNvSpPr txBox="1">
            <a:spLocks noChangeArrowheads="1"/>
          </p:cNvSpPr>
          <p:nvPr/>
        </p:nvSpPr>
        <p:spPr bwMode="auto">
          <a:xfrm>
            <a:off x="3455498" y="677069"/>
            <a:ext cx="1545128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eaLnBrk="0" hangingPunct="0"/>
            <a:r>
              <a:rPr lang="en-GB" sz="1000" dirty="0">
                <a:solidFill>
                  <a:schemeClr val="accent6"/>
                </a:solidFill>
                <a:latin typeface="Arial" charset="0"/>
              </a:rPr>
              <a:t>Student </a:t>
            </a:r>
            <a:r>
              <a:rPr lang="en-GB" sz="1000" dirty="0" err="1">
                <a:solidFill>
                  <a:schemeClr val="accent6"/>
                </a:solidFill>
                <a:latin typeface="Arial" charset="0"/>
              </a:rPr>
              <a:t>MonkeySurvey</a:t>
            </a:r>
            <a:endParaRPr lang="en-GB" sz="1000" dirty="0">
              <a:solidFill>
                <a:schemeClr val="accent6"/>
              </a:solidFill>
              <a:latin typeface="Arial" charset="0"/>
            </a:endParaRPr>
          </a:p>
          <a:p>
            <a:pPr eaLnBrk="0" hangingPunct="0"/>
            <a:r>
              <a:rPr lang="en-GB" sz="1000" dirty="0" err="1">
                <a:solidFill>
                  <a:schemeClr val="accent6"/>
                </a:solidFill>
                <a:latin typeface="Arial" charset="0"/>
              </a:rPr>
              <a:t>Venskabsuniversiteter</a:t>
            </a:r>
            <a:endParaRPr lang="en-GB" sz="1000" dirty="0">
              <a:solidFill>
                <a:schemeClr val="accent6"/>
              </a:solidFill>
              <a:latin typeface="Arial" charset="0"/>
            </a:endParaRPr>
          </a:p>
          <a:p>
            <a:pPr eaLnBrk="0" hangingPunct="0"/>
            <a:r>
              <a:rPr lang="en-GB" sz="1000" dirty="0">
                <a:solidFill>
                  <a:schemeClr val="accent6"/>
                </a:solidFill>
                <a:latin typeface="Arial" charset="0"/>
              </a:rPr>
              <a:t>for quick “Copy/Paste”</a:t>
            </a:r>
            <a:endParaRPr lang="da-DK" sz="1000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8216900" y="1505665"/>
            <a:ext cx="1512888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Katalog som input til digitaliseringsstrategi</a:t>
            </a:r>
          </a:p>
        </p:txBody>
      </p:sp>
      <p:sp>
        <p:nvSpPr>
          <p:cNvPr id="67" name="Text Box 53"/>
          <p:cNvSpPr txBox="1">
            <a:spLocks noChangeArrowheads="1"/>
          </p:cNvSpPr>
          <p:nvPr/>
        </p:nvSpPr>
        <p:spPr bwMode="auto">
          <a:xfrm>
            <a:off x="8306992" y="5648325"/>
            <a:ext cx="1512888" cy="5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Fase 2 Plan opstart</a:t>
            </a:r>
          </a:p>
          <a:p>
            <a:pPr eaLnBrk="0" hangingPunct="0"/>
            <a:r>
              <a:rPr lang="da-DK" sz="1000" dirty="0">
                <a:latin typeface="Arial" charset="0"/>
              </a:rPr>
              <a:t>… </a:t>
            </a:r>
            <a:r>
              <a:rPr lang="da-DK" sz="1000" dirty="0" smtClean="0">
                <a:latin typeface="Arial" charset="0"/>
              </a:rPr>
              <a:t>aktiviteter jf. </a:t>
            </a:r>
            <a:r>
              <a:rPr lang="da-DK" sz="1000" dirty="0">
                <a:latin typeface="Arial" charset="0"/>
              </a:rPr>
              <a:t>plan</a:t>
            </a:r>
          </a:p>
          <a:p>
            <a:pPr eaLnBrk="0" hangingPunct="0"/>
            <a:endParaRPr lang="da-DK" sz="1000" dirty="0">
              <a:latin typeface="Arial" charset="0"/>
            </a:endParaRPr>
          </a:p>
        </p:txBody>
      </p:sp>
      <p:sp>
        <p:nvSpPr>
          <p:cNvPr id="68" name="Text Box 53"/>
          <p:cNvSpPr txBox="1">
            <a:spLocks noChangeArrowheads="1"/>
          </p:cNvSpPr>
          <p:nvPr/>
        </p:nvSpPr>
        <p:spPr bwMode="auto">
          <a:xfrm>
            <a:off x="6697066" y="5485988"/>
            <a:ext cx="1512888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Fase 2 afklaring</a:t>
            </a:r>
          </a:p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Medarbejderinvolvering</a:t>
            </a:r>
          </a:p>
          <a:p>
            <a:pPr eaLnBrk="0" hangingPunct="0"/>
            <a:r>
              <a:rPr lang="da-DK" sz="1000" dirty="0" smtClean="0">
                <a:solidFill>
                  <a:schemeClr val="accent4"/>
                </a:solidFill>
                <a:latin typeface="Arial" charset="0"/>
              </a:rPr>
              <a:t>Konsulentassistance</a:t>
            </a:r>
            <a:endParaRPr lang="da-DK" sz="1000" dirty="0">
              <a:solidFill>
                <a:schemeClr val="accent4"/>
              </a:solidFill>
              <a:latin typeface="Arial" charset="0"/>
            </a:endParaRPr>
          </a:p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Beslutningsoplæg</a:t>
            </a:r>
          </a:p>
        </p:txBody>
      </p:sp>
      <p:sp>
        <p:nvSpPr>
          <p:cNvPr id="70" name="Text Box 53"/>
          <p:cNvSpPr txBox="1">
            <a:spLocks noChangeArrowheads="1"/>
          </p:cNvSpPr>
          <p:nvPr/>
        </p:nvSpPr>
        <p:spPr bwMode="auto">
          <a:xfrm>
            <a:off x="3463659" y="5504887"/>
            <a:ext cx="1512888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Styregruppe: ISR/DIR</a:t>
            </a:r>
          </a:p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Change management /Kommunikationsplan</a:t>
            </a:r>
          </a:p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Info til medarbejdere</a:t>
            </a:r>
          </a:p>
        </p:txBody>
      </p:sp>
      <p:sp>
        <p:nvSpPr>
          <p:cNvPr id="71" name="Text Box 53"/>
          <p:cNvSpPr txBox="1">
            <a:spLocks noChangeArrowheads="1"/>
          </p:cNvSpPr>
          <p:nvPr/>
        </p:nvSpPr>
        <p:spPr bwMode="auto">
          <a:xfrm>
            <a:off x="5041319" y="5502535"/>
            <a:ext cx="1512888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Styregruppe: ISR/DIR</a:t>
            </a:r>
          </a:p>
          <a:p>
            <a:pPr eaLnBrk="0" hangingPunct="0"/>
            <a:r>
              <a:rPr lang="da-DK" sz="1000" dirty="0">
                <a:solidFill>
                  <a:schemeClr val="accent6"/>
                </a:solidFill>
                <a:latin typeface="Arial" charset="0"/>
              </a:rPr>
              <a:t>Plan korrektioner</a:t>
            </a:r>
          </a:p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Involvering og</a:t>
            </a:r>
          </a:p>
          <a:p>
            <a:pPr eaLnBrk="0" hangingPunct="0"/>
            <a:r>
              <a:rPr lang="da-DK" sz="1000" dirty="0">
                <a:solidFill>
                  <a:schemeClr val="accent4"/>
                </a:solidFill>
                <a:latin typeface="Arial" charset="0"/>
              </a:rPr>
              <a:t>Info til medarbejdere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2515793" y="6436815"/>
            <a:ext cx="2743200" cy="365125"/>
          </a:xfrm>
        </p:spPr>
        <p:txBody>
          <a:bodyPr/>
          <a:lstStyle/>
          <a:p>
            <a:r>
              <a:rPr lang="da-DK"/>
              <a:t>29-03-2016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8655254" y="6435349"/>
            <a:ext cx="2743200" cy="365125"/>
          </a:xfrm>
        </p:spPr>
        <p:txBody>
          <a:bodyPr/>
          <a:lstStyle/>
          <a:p>
            <a:fld id="{878DEA7F-9C54-4124-BFF9-15AB79B24ECD}" type="slidenum">
              <a:rPr lang="da-DK" smtClean="0"/>
              <a:t>6</a:t>
            </a:fld>
            <a:endParaRPr lang="da-DK" dirty="0"/>
          </a:p>
        </p:txBody>
      </p:sp>
      <p:pic>
        <p:nvPicPr>
          <p:cNvPr id="69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8335" y="1091716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66656" y="1078569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1097" y="1070711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4237" y="2568748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02178" y="3177536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709" y="3013017"/>
            <a:ext cx="219475" cy="2194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4988" y="3883094"/>
            <a:ext cx="219475" cy="21947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0534" y="4757126"/>
            <a:ext cx="219475" cy="21947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201" y="4817705"/>
            <a:ext cx="219475" cy="21947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842" y="5659017"/>
            <a:ext cx="219475" cy="21947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784" y="5648325"/>
            <a:ext cx="219475" cy="21947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2126" y="5908299"/>
            <a:ext cx="219475" cy="219475"/>
          </a:xfrm>
          <a:prstGeom prst="rect">
            <a:avLst/>
          </a:prstGeom>
        </p:spPr>
      </p:pic>
      <p:pic>
        <p:nvPicPr>
          <p:cNvPr id="84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95589" y="1048113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01782" y="1843218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27561" y="3449430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51897" y="3458471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42641" y="4633681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695" y="5171378"/>
            <a:ext cx="219475" cy="219475"/>
          </a:xfrm>
          <a:prstGeom prst="rect">
            <a:avLst/>
          </a:prstGeom>
        </p:spPr>
      </p:pic>
      <p:pic>
        <p:nvPicPr>
          <p:cNvPr id="89" name="Picture 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9195" y="4195885"/>
            <a:ext cx="2190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Division 13"/>
          <p:cNvSpPr/>
          <p:nvPr/>
        </p:nvSpPr>
        <p:spPr>
          <a:xfrm>
            <a:off x="11068164" y="2223930"/>
            <a:ext cx="427150" cy="48117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0" name="Division 89"/>
          <p:cNvSpPr/>
          <p:nvPr/>
        </p:nvSpPr>
        <p:spPr>
          <a:xfrm>
            <a:off x="11056086" y="1544638"/>
            <a:ext cx="427150" cy="48117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1" name="Division 90"/>
          <p:cNvSpPr/>
          <p:nvPr/>
        </p:nvSpPr>
        <p:spPr>
          <a:xfrm>
            <a:off x="11095053" y="3786675"/>
            <a:ext cx="427150" cy="48117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2" name="Division 91"/>
          <p:cNvSpPr/>
          <p:nvPr/>
        </p:nvSpPr>
        <p:spPr>
          <a:xfrm>
            <a:off x="359826" y="5746389"/>
            <a:ext cx="427150" cy="48117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Plus 14"/>
          <p:cNvSpPr/>
          <p:nvPr/>
        </p:nvSpPr>
        <p:spPr>
          <a:xfrm>
            <a:off x="10767953" y="46515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4" name="Plus 93"/>
          <p:cNvSpPr/>
          <p:nvPr/>
        </p:nvSpPr>
        <p:spPr>
          <a:xfrm>
            <a:off x="10851428" y="280822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Plus 94"/>
          <p:cNvSpPr/>
          <p:nvPr/>
        </p:nvSpPr>
        <p:spPr>
          <a:xfrm>
            <a:off x="10851428" y="4452803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Plus 95"/>
          <p:cNvSpPr/>
          <p:nvPr/>
        </p:nvSpPr>
        <p:spPr>
          <a:xfrm>
            <a:off x="10876573" y="542112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7" name="Plus 96"/>
          <p:cNvSpPr/>
          <p:nvPr/>
        </p:nvSpPr>
        <p:spPr>
          <a:xfrm>
            <a:off x="759930" y="5390853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03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Besparelsesprocessen i 2016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521B-86EC-5343-B0FC-933D60428E3F}" type="slidenum">
              <a:rPr lang="da-DK" smtClean="0"/>
              <a:t>7</a:t>
            </a:fld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16" y="1704064"/>
            <a:ext cx="4545922" cy="2557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235" y="4465593"/>
            <a:ext cx="3909815" cy="2199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79" y="1332837"/>
            <a:ext cx="5205880" cy="2928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0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 smtClean="0"/>
              <a:t>ITS 2017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10279117" y="101517"/>
            <a:ext cx="1801121" cy="1104546"/>
            <a:chOff x="773929" y="803082"/>
            <a:chExt cx="6939262" cy="4157055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929" y="803082"/>
              <a:ext cx="6939262" cy="3903335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3238169" y="976534"/>
              <a:ext cx="2210462" cy="3983603"/>
            </a:xfrm>
            <a:prstGeom prst="ellipse">
              <a:avLst/>
            </a:pr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56" y="1714261"/>
            <a:ext cx="3482855" cy="1959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56" y="4289716"/>
            <a:ext cx="3524891" cy="1982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660" y="1617698"/>
            <a:ext cx="3573340" cy="2010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660" y="4276157"/>
            <a:ext cx="3524895" cy="1982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460" y="1693859"/>
            <a:ext cx="3493815" cy="1979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2460" y="4276158"/>
            <a:ext cx="3548996" cy="1996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4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God fremdrift i handlingsplaner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521B-86EC-5343-B0FC-933D60428E3F}" type="slidenum">
              <a:rPr lang="da-DK" smtClean="0"/>
              <a:t>9</a:t>
            </a:fld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0626" t="21035" r="27385" b="6422"/>
          <a:stretch/>
        </p:blipFill>
        <p:spPr>
          <a:xfrm>
            <a:off x="173421" y="1535573"/>
            <a:ext cx="5257800" cy="510959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/>
          <a:srcRect l="31149" t="22644" r="32256" b="5785"/>
          <a:stretch/>
        </p:blipFill>
        <p:spPr>
          <a:xfrm>
            <a:off x="5431221" y="1557993"/>
            <a:ext cx="4650330" cy="511591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l="57485" t="23946" r="29282" b="62567"/>
          <a:stretch/>
        </p:blipFill>
        <p:spPr>
          <a:xfrm>
            <a:off x="9444730" y="17657"/>
            <a:ext cx="2686835" cy="15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AU ITS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U ITS bredformat" id="{64FD0856-8103-1D4D-B7B5-AE333583AE1C}" vid="{6F36E971-5021-1C49-83F4-FBC93EA59482}"/>
    </a:ext>
  </a:extLst>
</a:theme>
</file>

<file path=ppt/theme/theme2.xml><?xml version="1.0" encoding="utf-8"?>
<a:theme xmlns:a="http://schemas.openxmlformats.org/drawingml/2006/main" name="ADOBE_orientering_27okt2014">
  <a:themeElements>
    <a:clrScheme name="ITS">
      <a:dk1>
        <a:srgbClr val="211A52"/>
      </a:dk1>
      <a:lt1>
        <a:sysClr val="window" lastClr="FFFFFF"/>
      </a:lt1>
      <a:dk2>
        <a:srgbClr val="54616E"/>
      </a:dk2>
      <a:lt2>
        <a:srgbClr val="EEECE1"/>
      </a:lt2>
      <a:accent1>
        <a:srgbClr val="54616E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4FBF"/>
      </a:hlink>
      <a:folHlink>
        <a:srgbClr val="594FBF"/>
      </a:folHlink>
    </a:clrScheme>
    <a:fontScheme name="I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gradFill flip="none" rotWithShape="1">
            <a:gsLst>
              <a:gs pos="32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</a:ln>
        <a:effectLst>
          <a:outerShdw blurRad="101600" dist="38100" dir="5400000" algn="t" rotWithShape="0">
            <a:srgbClr val="000000">
              <a:alpha val="40000"/>
            </a:srgbClr>
          </a:outerShd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TS">
    <a:dk1>
      <a:srgbClr val="211A52"/>
    </a:dk1>
    <a:lt1>
      <a:sysClr val="window" lastClr="FFFFFF"/>
    </a:lt1>
    <a:dk2>
      <a:srgbClr val="54616E"/>
    </a:dk2>
    <a:lt2>
      <a:srgbClr val="EEECE1"/>
    </a:lt2>
    <a:accent1>
      <a:srgbClr val="54616E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594FBF"/>
    </a:hlink>
    <a:folHlink>
      <a:srgbClr val="594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AAU ITS bredformat</Template>
  <TotalTime>2050</TotalTime>
  <Words>503</Words>
  <Application>Microsoft Office PowerPoint</Application>
  <PresentationFormat>Widescreen</PresentationFormat>
  <Paragraphs>138</Paragraphs>
  <Slides>10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10</vt:i4>
      </vt:variant>
    </vt:vector>
  </HeadingPairs>
  <TitlesOfParts>
    <vt:vector size="19" baseType="lpstr">
      <vt:lpstr>Arial</vt:lpstr>
      <vt:lpstr>Avenir Light</vt:lpstr>
      <vt:lpstr>Calibri</vt:lpstr>
      <vt:lpstr>Tw Cen MT</vt:lpstr>
      <vt:lpstr>Tw Cen MT Condensed</vt:lpstr>
      <vt:lpstr>Wingdings</vt:lpstr>
      <vt:lpstr>Wingdings 3</vt:lpstr>
      <vt:lpstr>AAU ITS</vt:lpstr>
      <vt:lpstr>ADOBE_orientering_27okt2014</vt:lpstr>
      <vt:lpstr>Et mere fit ITS 2016, 2017   2021 </vt:lpstr>
      <vt:lpstr>PowerPoint-præsentation</vt:lpstr>
      <vt:lpstr>PowerPoint-præsentation</vt:lpstr>
      <vt:lpstr>Udgangspunktet</vt:lpstr>
      <vt:lpstr>Ændringerne: LEVERANCER I CENTRUM</vt:lpstr>
      <vt:lpstr>Plan EKSEKVERING:               2-4-6 måneder           +6 måneder</vt:lpstr>
      <vt:lpstr>Besparelsesprocessen i 2016</vt:lpstr>
      <vt:lpstr>ITS 2017</vt:lpstr>
      <vt:lpstr>God fremdrift i handlingsplaner</vt:lpstr>
      <vt:lpstr>ITS MOD 2021: aau PÅ DIGITALISERINGSREJSEN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IFS Strategiplan for 2017</dc:title>
  <dc:creator>pbs@its.aau.dk</dc:creator>
  <cp:lastModifiedBy>Flemming Koch</cp:lastModifiedBy>
  <cp:revision>166</cp:revision>
  <cp:lastPrinted>2016-11-29T09:47:56Z</cp:lastPrinted>
  <dcterms:created xsi:type="dcterms:W3CDTF">2016-11-08T07:56:15Z</dcterms:created>
  <dcterms:modified xsi:type="dcterms:W3CDTF">2017-05-15T13:16:10Z</dcterms:modified>
</cp:coreProperties>
</file>