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1" r:id="rId2"/>
    <p:sldId id="296" r:id="rId3"/>
    <p:sldId id="299" r:id="rId4"/>
    <p:sldId id="264" r:id="rId5"/>
    <p:sldId id="298" r:id="rId6"/>
    <p:sldId id="265" r:id="rId7"/>
    <p:sldId id="270" r:id="rId8"/>
    <p:sldId id="309" r:id="rId9"/>
    <p:sldId id="273" r:id="rId10"/>
    <p:sldId id="257" r:id="rId11"/>
    <p:sldId id="259" r:id="rId12"/>
    <p:sldId id="306" r:id="rId13"/>
    <p:sldId id="268" r:id="rId14"/>
    <p:sldId id="308" r:id="rId15"/>
    <p:sldId id="318" r:id="rId16"/>
    <p:sldId id="326" r:id="rId17"/>
    <p:sldId id="314" r:id="rId18"/>
    <p:sldId id="315" r:id="rId19"/>
    <p:sldId id="325" r:id="rId20"/>
    <p:sldId id="327" r:id="rId21"/>
    <p:sldId id="323" r:id="rId22"/>
    <p:sldId id="324" r:id="rId23"/>
    <p:sldId id="301" r:id="rId24"/>
    <p:sldId id="276" r:id="rId25"/>
    <p:sldId id="277" r:id="rId26"/>
    <p:sldId id="321" r:id="rId27"/>
    <p:sldId id="328" r:id="rId28"/>
    <p:sldId id="304" r:id="rId29"/>
    <p:sldId id="303" r:id="rId30"/>
  </p:sldIdLst>
  <p:sldSz cx="9144000" cy="5715000" type="screen16x1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66"/>
    <a:srgbClr val="FFF196"/>
    <a:srgbClr val="E7E901"/>
    <a:srgbClr val="E3DFA2"/>
    <a:srgbClr val="D6D801"/>
    <a:srgbClr val="5D3B21"/>
    <a:srgbClr val="FFFAB4"/>
    <a:srgbClr val="FFEBC8"/>
    <a:srgbClr val="7BDB41"/>
    <a:srgbClr val="65B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7" autoAdjust="0"/>
    <p:restoredTop sz="94660"/>
  </p:normalViewPr>
  <p:slideViewPr>
    <p:cSldViewPr>
      <p:cViewPr>
        <p:scale>
          <a:sx n="160" d="100"/>
          <a:sy n="160" d="100"/>
        </p:scale>
        <p:origin x="-784" y="-1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7B7-9729-4998-A735-980F4A67C550}" type="datetimeFigureOut">
              <a:rPr lang="da-DK" smtClean="0"/>
              <a:t>23/05/17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74EA0-E96F-4A9F-BECE-F82ED93FDC3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69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74EA0-E96F-4A9F-BECE-F82ED93FDC3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199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74EA0-E96F-4A9F-BECE-F82ED93FDC31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0464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74EA0-E96F-4A9F-BECE-F82ED93FDC31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70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Behov for 15-20 min en gang om måneden til at gennemgå tavlen med POS.</a:t>
            </a:r>
          </a:p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74EA0-E96F-4A9F-BECE-F82ED93FDC31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280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" y="4915"/>
            <a:ext cx="9136136" cy="57100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775355"/>
            <a:ext cx="7702624" cy="1225021"/>
          </a:xfrm>
        </p:spPr>
        <p:txBody>
          <a:bodyPr/>
          <a:lstStyle>
            <a:lvl1pPr algn="ctr">
              <a:defRPr b="1" cap="all" spc="200" baseline="0">
                <a:solidFill>
                  <a:srgbClr val="211A52"/>
                </a:solidFill>
              </a:defRPr>
            </a:lvl1pPr>
          </a:lstStyle>
          <a:p>
            <a:r>
              <a:rPr lang="da-DK" dirty="0" smtClean="0"/>
              <a:t>Klik for at skrive titel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4089-1F4E-44A7-B23B-C1B75DF42B73}" type="datetime3">
              <a:rPr lang="da-DK" smtClean="0"/>
              <a:t>23 maj 2017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>
            <a:off x="610256" y="3361556"/>
            <a:ext cx="7920880" cy="1123111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3433564"/>
            <a:ext cx="7704856" cy="984109"/>
          </a:xfrm>
        </p:spPr>
        <p:txBody>
          <a:bodyPr anchor="ctr"/>
          <a:lstStyle>
            <a:lvl1pPr marL="0" indent="0" algn="ctr">
              <a:buNone/>
              <a:defRPr kern="1200" cap="all" spc="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skrive undertitel, navn mv.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73724"/>
            <a:ext cx="1296144" cy="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793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721596"/>
            <a:ext cx="5486400" cy="472282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 hasCustomPrompt="1"/>
          </p:nvPr>
        </p:nvSpPr>
        <p:spPr>
          <a:xfrm>
            <a:off x="1792288" y="510646"/>
            <a:ext cx="5486400" cy="3066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 smtClean="0"/>
              <a:t>Klik på ikonet for at indsætte billede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4316765"/>
            <a:ext cx="5486400" cy="4249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54616E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89C4B-1D39-4DCF-A264-F5BAD2AD9F6E}" type="datetime3">
              <a:rPr lang="da-DK" smtClean="0"/>
              <a:t>23 maj 2017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87461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lede med blå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715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 smtClean="0"/>
              <a:t>Klik på ikonet for at indsætte billede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7AAD-6C02-4800-BFD8-516995E2C907}" type="datetime3">
              <a:rPr lang="da-DK" smtClean="0"/>
              <a:t>23 maj 2017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55576" y="3001516"/>
            <a:ext cx="7632848" cy="1728191"/>
          </a:xfrm>
        </p:spPr>
        <p:txBody>
          <a:bodyPr anchor="t">
            <a:normAutofit/>
          </a:bodyPr>
          <a:lstStyle>
            <a:lvl1pPr algn="ctr">
              <a:defRPr sz="2400" b="0" i="0" cap="all" baseline="0">
                <a:solidFill>
                  <a:srgbClr val="211A52"/>
                </a:solidFill>
              </a:defRPr>
            </a:lvl1pPr>
          </a:lstStyle>
          <a:p>
            <a:r>
              <a:rPr lang="da-DK" smtClean="0"/>
              <a:t>Klik for at redigere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49777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lede med hvi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715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 smtClean="0"/>
              <a:t>Klik på ikonet for at indsætte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3001516"/>
            <a:ext cx="7488832" cy="1728191"/>
          </a:xfrm>
        </p:spPr>
        <p:txBody>
          <a:bodyPr anchor="t">
            <a:normAutofit/>
          </a:bodyPr>
          <a:lstStyle>
            <a:lvl1pPr algn="ctr">
              <a:defRPr sz="2400" b="0" cap="all" baseline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1A899-5D0B-48A0-BBF1-AD7C4BEC6142}" type="datetime3">
              <a:rPr lang="da-DK" smtClean="0"/>
              <a:t>23 maj 2017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30129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" y="4915"/>
            <a:ext cx="9136136" cy="5710086"/>
          </a:xfrm>
          <a:prstGeom prst="rect">
            <a:avLst/>
          </a:prstGeom>
        </p:spPr>
      </p:pic>
      <p:sp>
        <p:nvSpPr>
          <p:cNvPr id="5" name="Rektangel 4"/>
          <p:cNvSpPr/>
          <p:nvPr userDrawn="1"/>
        </p:nvSpPr>
        <p:spPr>
          <a:xfrm>
            <a:off x="611560" y="2077413"/>
            <a:ext cx="7920880" cy="1320147"/>
          </a:xfrm>
          <a:prstGeom prst="rect">
            <a:avLst/>
          </a:prstGeom>
          <a:solidFill>
            <a:srgbClr val="211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5395"/>
            <a:ext cx="7772400" cy="1225021"/>
          </a:xfrm>
        </p:spPr>
        <p:txBody>
          <a:bodyPr/>
          <a:lstStyle>
            <a:lvl1pPr algn="ctr">
              <a:defRPr kern="1200" cap="all" spc="200" baseline="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4089-1F4E-44A7-B23B-C1B75DF42B73}" type="datetime3">
              <a:rPr lang="da-DK" smtClean="0"/>
              <a:t>23 maj 2017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980057"/>
            <a:ext cx="1296144" cy="63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05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54616E"/>
              </a:buClr>
              <a:buSzPct val="100000"/>
              <a:buFont typeface="Arial" pitchFamily="34" charset="0"/>
              <a:buChar char="•"/>
              <a:defRPr>
                <a:solidFill>
                  <a:srgbClr val="54616E"/>
                </a:solidFill>
              </a:defRPr>
            </a:lvl1pPr>
            <a:lvl2pPr>
              <a:defRPr>
                <a:solidFill>
                  <a:srgbClr val="54616E"/>
                </a:solidFill>
              </a:defRPr>
            </a:lvl2pPr>
            <a:lvl3pPr>
              <a:defRPr>
                <a:solidFill>
                  <a:srgbClr val="54616E"/>
                </a:solidFill>
              </a:defRPr>
            </a:lvl3pPr>
            <a:lvl4pPr>
              <a:defRPr>
                <a:solidFill>
                  <a:srgbClr val="54616E"/>
                </a:solidFill>
              </a:defRPr>
            </a:lvl4pPr>
            <a:lvl5pPr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3BCC-6FC8-4C7D-A6DF-04C07E19DAD2}" type="datetime3">
              <a:rPr lang="da-DK" smtClean="0"/>
              <a:t>23 maj 2017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55255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rø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FBDB-5870-4F54-B460-8377AA42866C}" type="datetime3">
              <a:rPr lang="da-DK" smtClean="0"/>
              <a:t>23 maj 2017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3468215"/>
          </a:xfrm>
        </p:spPr>
        <p:txBody>
          <a:bodyPr/>
          <a:lstStyle>
            <a:lvl1pPr marL="0" indent="0">
              <a:buClr>
                <a:srgbClr val="54616E"/>
              </a:buClr>
              <a:buSzPct val="100000"/>
              <a:buFont typeface="Arial" pitchFamily="34" charset="0"/>
              <a:buNone/>
              <a:defRPr>
                <a:solidFill>
                  <a:srgbClr val="54616E"/>
                </a:solidFill>
              </a:defRPr>
            </a:lvl1pPr>
            <a:lvl2pPr marL="457200" indent="0">
              <a:buNone/>
              <a:defRPr>
                <a:solidFill>
                  <a:srgbClr val="54616E"/>
                </a:solidFill>
              </a:defRPr>
            </a:lvl2pPr>
            <a:lvl3pPr marL="914400" indent="0">
              <a:buNone/>
              <a:defRPr>
                <a:solidFill>
                  <a:srgbClr val="54616E"/>
                </a:solidFill>
              </a:defRPr>
            </a:lvl3pPr>
            <a:lvl4pPr marL="1371600" indent="0">
              <a:buNone/>
              <a:defRPr>
                <a:solidFill>
                  <a:srgbClr val="54616E"/>
                </a:solidFill>
              </a:defRPr>
            </a:lvl4pPr>
            <a:lvl5pPr marL="1828800" indent="0">
              <a:buNone/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39721175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2487476"/>
            <a:ext cx="7772400" cy="1135063"/>
          </a:xfrm>
        </p:spPr>
        <p:txBody>
          <a:bodyPr anchor="t"/>
          <a:lstStyle>
            <a:lvl1pPr algn="ctr">
              <a:defRPr sz="2400" b="0" cap="all"/>
            </a:lvl1pPr>
          </a:lstStyle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722313" y="1237320"/>
            <a:ext cx="7772400" cy="1250156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5461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19256-6EFB-4044-9372-A45B1AE2B795}" type="datetime3">
              <a:rPr lang="da-DK" smtClean="0"/>
              <a:t>23 maj 2017</a:t>
            </a:fld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030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0EC61-97C2-490D-BF66-6AF4E08F8683}" type="datetime3">
              <a:rPr lang="da-DK" smtClean="0"/>
              <a:t>23 maj 2017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457200" y="1297327"/>
            <a:ext cx="3970784" cy="3504389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idx="13"/>
          </p:nvPr>
        </p:nvSpPr>
        <p:spPr>
          <a:xfrm>
            <a:off x="4716016" y="1297327"/>
            <a:ext cx="3970784" cy="3504389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854517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211A5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10A3-8B7A-4B78-AE48-0C337C792F8C}" type="datetime3">
              <a:rPr lang="da-DK" smtClean="0"/>
              <a:t>23 maj 2017</a:t>
            </a:fld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indhold 2"/>
          <p:cNvSpPr>
            <a:spLocks noGrp="1"/>
          </p:cNvSpPr>
          <p:nvPr>
            <p:ph idx="13"/>
          </p:nvPr>
        </p:nvSpPr>
        <p:spPr>
          <a:xfrm>
            <a:off x="467544" y="1837387"/>
            <a:ext cx="4032448" cy="2892321"/>
          </a:xfrm>
        </p:spPr>
        <p:txBody>
          <a:bodyPr/>
          <a:lstStyle>
            <a:lvl1pPr>
              <a:defRPr>
                <a:solidFill>
                  <a:srgbClr val="54616E"/>
                </a:solidFill>
              </a:defRPr>
            </a:lvl1pPr>
            <a:lvl2pPr>
              <a:defRPr>
                <a:solidFill>
                  <a:srgbClr val="54616E"/>
                </a:solidFill>
              </a:defRPr>
            </a:lvl2pPr>
            <a:lvl3pPr>
              <a:defRPr>
                <a:solidFill>
                  <a:srgbClr val="54616E"/>
                </a:solidFill>
              </a:defRPr>
            </a:lvl3pPr>
            <a:lvl4pPr>
              <a:defRPr>
                <a:solidFill>
                  <a:srgbClr val="54616E"/>
                </a:solidFill>
              </a:defRPr>
            </a:lvl4pPr>
            <a:lvl5pPr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11" name="Pladsholder til indhold 2"/>
          <p:cNvSpPr>
            <a:spLocks noGrp="1"/>
          </p:cNvSpPr>
          <p:nvPr>
            <p:ph idx="14"/>
          </p:nvPr>
        </p:nvSpPr>
        <p:spPr>
          <a:xfrm>
            <a:off x="4633664" y="1837387"/>
            <a:ext cx="4042792" cy="2892321"/>
          </a:xfrm>
        </p:spPr>
        <p:txBody>
          <a:bodyPr/>
          <a:lstStyle>
            <a:lvl1pPr>
              <a:defRPr>
                <a:solidFill>
                  <a:srgbClr val="54616E"/>
                </a:solidFill>
              </a:defRPr>
            </a:lvl1pPr>
            <a:lvl2pPr>
              <a:defRPr>
                <a:solidFill>
                  <a:srgbClr val="54616E"/>
                </a:solidFill>
              </a:defRPr>
            </a:lvl2pPr>
            <a:lvl3pPr>
              <a:defRPr>
                <a:solidFill>
                  <a:srgbClr val="54616E"/>
                </a:solidFill>
              </a:defRPr>
            </a:lvl3pPr>
            <a:lvl4pPr>
              <a:defRPr>
                <a:solidFill>
                  <a:srgbClr val="54616E"/>
                </a:solidFill>
              </a:defRPr>
            </a:lvl4pPr>
            <a:lvl5pPr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64822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C8121-9C5C-4783-821D-F1ABAD167C32}" type="datetime3">
              <a:rPr lang="da-DK" smtClean="0"/>
              <a:t>23 maj 2017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58383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DA3C3-F6CE-4C6C-AC99-04821F771E6F}" type="datetime3">
              <a:rPr lang="da-DK" smtClean="0"/>
              <a:t>23 maj 2017</a:t>
            </a:fld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804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da-DK" smtClean="0"/>
              <a:t>Klik for at redigere i masteren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53379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3711-8C3B-408F-87AD-E09A0080C459}" type="datetime3">
              <a:rPr lang="da-DK" smtClean="0"/>
              <a:t>23 maj 2017</a:t>
            </a:fld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3635896" y="217207"/>
            <a:ext cx="4824536" cy="451250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80627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468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4616E"/>
                </a:solidFill>
              </a:defRPr>
            </a:lvl1pPr>
          </a:lstStyle>
          <a:p>
            <a:fld id="{672FD3C4-C349-4C63-9C2F-4FD4F5A483CE}" type="datetime3">
              <a:rPr lang="da-DK" smtClean="0"/>
              <a:t>23 maj 2017</a:t>
            </a:fld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4616E"/>
                </a:solidFill>
              </a:defRPr>
            </a:lvl1pPr>
          </a:lstStyle>
          <a:p>
            <a:fld id="{409B8A6B-2702-4E09-BF63-7CC1F22DFC4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73724"/>
            <a:ext cx="1296144" cy="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9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1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baseline="0">
          <a:solidFill>
            <a:srgbClr val="211A5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211A5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254000" y="0"/>
            <a:ext cx="8626415" cy="5715000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755576" y="213523"/>
            <a:ext cx="7571303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b="1">
                <a:ln>
                  <a:solidFill>
                    <a:srgbClr val="000000">
                      <a:alpha val="75000"/>
                    </a:srgbClr>
                  </a:solidFill>
                </a:ln>
                <a:solidFill>
                  <a:schemeClr val="bg1"/>
                </a:solidFill>
                <a:effectLst>
                  <a:glow rad="38100">
                    <a:schemeClr val="bg1">
                      <a:alpha val="54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Digitaliseringspartner</a:t>
            </a:r>
          </a:p>
          <a:p>
            <a:endParaRPr lang="da-DK" sz="2800" b="1">
              <a:ln>
                <a:solidFill>
                  <a:srgbClr val="000000">
                    <a:alpha val="75000"/>
                  </a:srgbClr>
                </a:solidFill>
              </a:ln>
              <a:solidFill>
                <a:schemeClr val="bg1"/>
              </a:solidFill>
              <a:effectLst>
                <a:glow rad="38100">
                  <a:schemeClr val="bg1">
                    <a:alpha val="54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da-DK" sz="2800" b="1">
                <a:ln>
                  <a:solidFill>
                    <a:srgbClr val="000000">
                      <a:alpha val="75000"/>
                    </a:srgbClr>
                  </a:solidFill>
                </a:ln>
                <a:solidFill>
                  <a:schemeClr val="bg1"/>
                </a:solidFill>
                <a:effectLst>
                  <a:glow rad="38100">
                    <a:schemeClr val="bg1">
                      <a:alpha val="54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it-governance</a:t>
            </a:r>
          </a:p>
          <a:p>
            <a:pPr marL="285750" indent="-285750">
              <a:buFontTx/>
              <a:buChar char="-"/>
            </a:pPr>
            <a:r>
              <a:rPr lang="da-DK" sz="2800" b="1">
                <a:ln>
                  <a:solidFill>
                    <a:srgbClr val="000000">
                      <a:alpha val="75000"/>
                    </a:srgbClr>
                  </a:solidFill>
                </a:ln>
                <a:solidFill>
                  <a:schemeClr val="bg1"/>
                </a:solidFill>
                <a:effectLst>
                  <a:glow rad="38100">
                    <a:schemeClr val="bg1">
                      <a:alpha val="54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rolle</a:t>
            </a:r>
          </a:p>
          <a:p>
            <a:pPr marL="285750" indent="-285750">
              <a:buFontTx/>
              <a:buChar char="-"/>
            </a:pPr>
            <a:r>
              <a:rPr lang="da-DK" sz="2800" b="1">
                <a:ln>
                  <a:solidFill>
                    <a:srgbClr val="000000">
                      <a:alpha val="75000"/>
                    </a:srgbClr>
                  </a:solidFill>
                </a:ln>
                <a:solidFill>
                  <a:schemeClr val="bg1"/>
                </a:solidFill>
                <a:effectLst>
                  <a:glow rad="38100">
                    <a:schemeClr val="bg1">
                      <a:alpha val="54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modenhed</a:t>
            </a:r>
          </a:p>
          <a:p>
            <a:pPr marL="285750" indent="-285750">
              <a:buFontTx/>
              <a:buChar char="-"/>
            </a:pPr>
            <a:r>
              <a:rPr lang="da-DK" sz="2800" b="1">
                <a:ln>
                  <a:solidFill>
                    <a:srgbClr val="000000">
                      <a:alpha val="75000"/>
                    </a:srgbClr>
                  </a:solidFill>
                </a:ln>
                <a:solidFill>
                  <a:schemeClr val="bg1"/>
                </a:solidFill>
                <a:effectLst>
                  <a:glow rad="38100">
                    <a:schemeClr val="bg1">
                      <a:alpha val="54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møde med organisationen</a:t>
            </a:r>
          </a:p>
          <a:p>
            <a:pPr marL="285750" indent="-285750">
              <a:buFontTx/>
              <a:buChar char="-"/>
            </a:pPr>
            <a:r>
              <a:rPr lang="da-DK" sz="2800" b="1">
                <a:ln>
                  <a:solidFill>
                    <a:srgbClr val="000000">
                      <a:alpha val="75000"/>
                    </a:srgbClr>
                  </a:solidFill>
                </a:ln>
                <a:solidFill>
                  <a:schemeClr val="bg1"/>
                </a:solidFill>
                <a:effectLst>
                  <a:glow rad="38100">
                    <a:schemeClr val="bg1">
                      <a:alpha val="54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processer – hvordan får vi det til at virke?</a:t>
            </a:r>
          </a:p>
        </p:txBody>
      </p:sp>
    </p:spTree>
    <p:extLst>
      <p:ext uri="{BB962C8B-B14F-4D97-AF65-F5344CB8AC3E}">
        <p14:creationId xmlns:p14="http://schemas.microsoft.com/office/powerpoint/2010/main" val="3495640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692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947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6836"/>
            <a:ext cx="9144000" cy="2164430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0" y="934887"/>
            <a:ext cx="9144000" cy="1108923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765470"/>
            <a:ext cx="3579091" cy="268431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993404"/>
            <a:ext cx="5084445" cy="346519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057300"/>
            <a:ext cx="2635250" cy="14605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1057300"/>
            <a:ext cx="2540000" cy="1695450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395536" y="49188"/>
            <a:ext cx="1958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spc="120">
                <a:solidFill>
                  <a:srgbClr val="000000"/>
                </a:solidFill>
                <a:latin typeface="Optima"/>
                <a:cs typeface="Optima"/>
              </a:rPr>
              <a:t>S</a:t>
            </a:r>
            <a:r>
              <a:rPr lang="da-DK" sz="4400" spc="120">
                <a:solidFill>
                  <a:srgbClr val="7BDB41"/>
                </a:solidFill>
                <a:latin typeface="Didot"/>
                <a:cs typeface="Didot"/>
              </a:rPr>
              <a:t>h</a:t>
            </a:r>
            <a:r>
              <a:rPr lang="da-DK" sz="2800" spc="120">
                <a:solidFill>
                  <a:srgbClr val="000000"/>
                </a:solidFill>
                <a:latin typeface="Optima"/>
                <a:cs typeface="Optima"/>
              </a:rPr>
              <a:t>OPPEN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4681" y="2168087"/>
            <a:ext cx="2994639" cy="13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478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666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484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/>
              <a:t>Møder med organisationen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731911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Organisationen møder os ikke på samme måde og med samme dagsorden som vi...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687" y="2078331"/>
            <a:ext cx="5677705" cy="236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701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/>
              <a:t>Møder med organisationen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731911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Organisationen møder os ikke på samme måde og med samme dagsorden som vi...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548500"/>
            <a:ext cx="2125195" cy="208182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082" y="2281436"/>
            <a:ext cx="1463278" cy="81943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3865612"/>
            <a:ext cx="974176" cy="97417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790" y="3433564"/>
            <a:ext cx="991418" cy="9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00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5D3B21"/>
            </a:gs>
            <a:gs pos="94000">
              <a:srgbClr val="5D3B21"/>
            </a:gs>
            <a:gs pos="82000">
              <a:schemeClr val="accent5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/>
          <p:cNvSpPr/>
          <p:nvPr/>
        </p:nvSpPr>
        <p:spPr>
          <a:xfrm>
            <a:off x="7074314" y="-152434"/>
            <a:ext cx="2297055" cy="2217846"/>
          </a:xfrm>
          <a:prstGeom prst="ellipse">
            <a:avLst/>
          </a:prstGeom>
          <a:gradFill flip="none" rotWithShape="1">
            <a:gsLst>
              <a:gs pos="0">
                <a:srgbClr val="FFFAB4">
                  <a:alpha val="0"/>
                </a:srgbClr>
              </a:gs>
              <a:gs pos="88000">
                <a:srgbClr val="FFFF00"/>
              </a:gs>
              <a:gs pos="100000">
                <a:srgbClr val="FFFF00"/>
              </a:gs>
            </a:gsLst>
            <a:lin ang="191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9789">
            <a:off x="946654" y="1920300"/>
            <a:ext cx="7557025" cy="46572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da-DK"/>
              <a:t>Modenhed</a:t>
            </a:r>
            <a:br>
              <a:rPr lang="da-DK"/>
            </a:br>
            <a:r>
              <a:rPr lang="da-DK" sz="1800"/>
              <a:t>- Oversigt over mål afhængig af</a:t>
            </a:r>
            <a:br>
              <a:rPr lang="da-DK" sz="1800"/>
            </a:br>
            <a:r>
              <a:rPr lang="da-DK" sz="1800"/>
              <a:t>  modenhedsniveau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539552" y="2343859"/>
            <a:ext cx="2003982" cy="2169825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 b="1"/>
              <a:t>At afholde DP-møder!</a:t>
            </a:r>
          </a:p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 b="1"/>
              <a:t>Folk skal vide hvem deres digitaliserings-partner er.</a:t>
            </a:r>
          </a:p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 b="1"/>
              <a:t>Issues synliggøres og afhjælpes for at skabe rum til strategiske drøftelser.</a:t>
            </a:r>
          </a:p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 b="1"/>
              <a:t>Sagsbehandling:       Sag for sag.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2493787" y="2074991"/>
            <a:ext cx="1574157" cy="1646605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/>
              <a:t>Høj kvalitet af information mellem ITS og organisationen.</a:t>
            </a:r>
          </a:p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/>
              <a:t>ITS-chefgruppen har billeder af organisationens behov.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4077051" y="1426919"/>
            <a:ext cx="1359045" cy="1646605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/>
              <a:t>Efterspørgsel kan synliggøres.</a:t>
            </a:r>
          </a:p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/>
              <a:t>’Guestimate’-niveuaer for digitaliserings-pulje og bemanding          i ITS.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5517212" y="697260"/>
            <a:ext cx="1575068" cy="1354217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/>
              <a:t>Der er overblik over efterspørgsel.</a:t>
            </a:r>
          </a:p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/>
              <a:t>Vi sikrer beslutning af sager der løftes.</a:t>
            </a:r>
          </a:p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/>
              <a:t>Vi leverer lang-tidsplaner.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7317412" y="337220"/>
            <a:ext cx="1431052" cy="1461939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/>
              <a:t>DP er efterspurgt af organisationen</a:t>
            </a:r>
          </a:p>
          <a:p>
            <a:pPr marL="108000" indent="-108000">
              <a:spcBef>
                <a:spcPts val="600"/>
              </a:spcBef>
              <a:buFontTx/>
              <a:buChar char="-"/>
            </a:pPr>
            <a:r>
              <a:rPr lang="da-DK" sz="1200"/>
              <a:t>DP inviteres naturligt med i sammenhænge hvor det er relevant.</a:t>
            </a:r>
          </a:p>
        </p:txBody>
      </p:sp>
    </p:spTree>
    <p:extLst>
      <p:ext uri="{BB962C8B-B14F-4D97-AF65-F5344CB8AC3E}">
        <p14:creationId xmlns:p14="http://schemas.microsoft.com/office/powerpoint/2010/main" val="36177936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/>
              <a:t>Hvem rækker vi ud til?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860"/>
            <a:ext cx="9144000" cy="37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09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/>
              <a:t>Hvem rækker vi ud til?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08" y="1115660"/>
            <a:ext cx="7112000" cy="42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/>
              <a:t>Hvem rækker vi ud til?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132408" y="1115660"/>
            <a:ext cx="7112000" cy="4262120"/>
          </a:xfrm>
          <a:prstGeom prst="rect">
            <a:avLst/>
          </a:prstGeom>
        </p:spPr>
      </p:pic>
      <p:graphicFrame>
        <p:nvGraphicFramePr>
          <p:cNvPr id="4" name="Pladsholder til indhol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8351826"/>
              </p:ext>
            </p:extLst>
          </p:nvPr>
        </p:nvGraphicFramePr>
        <p:xfrm>
          <a:off x="745231" y="1441716"/>
          <a:ext cx="7571185" cy="336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0664"/>
                <a:gridCol w="4680521"/>
              </a:tblGrid>
              <a:tr h="0">
                <a:tc>
                  <a:txBody>
                    <a:bodyPr/>
                    <a:lstStyle/>
                    <a:p>
                      <a:r>
                        <a:rPr lang="da-DK" sz="1600"/>
                        <a:t>Dekaner, prodekaner, fakultetsdirektører</a:t>
                      </a:r>
                    </a:p>
                  </a:txBody>
                  <a:tcPr marT="115200" marB="115200">
                    <a:lnL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/>
                        <a:t>17 personer</a:t>
                      </a:r>
                    </a:p>
                    <a:p>
                      <a:r>
                        <a:rPr lang="da-DK" sz="1600"/>
                        <a:t>Møder er</a:t>
                      </a:r>
                      <a:r>
                        <a:rPr lang="da-DK" sz="1600" baseline="0"/>
                        <a:t> i gang og afholdes april-juni</a:t>
                      </a:r>
                      <a:endParaRPr lang="da-DK" sz="1600"/>
                    </a:p>
                  </a:txBody>
                  <a:tcPr marT="115200" marB="115200">
                    <a:lnL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a-DK" sz="1600"/>
                        <a:t>Fælles service og rektorat</a:t>
                      </a:r>
                    </a:p>
                  </a:txBody>
                  <a:tcPr marT="115200" marB="115200">
                    <a:lnL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/>
                        <a:t>13 personer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/>
                        <a:t>Møder er</a:t>
                      </a:r>
                      <a:r>
                        <a:rPr lang="da-DK" sz="1600" baseline="0"/>
                        <a:t> i gang og afholdes april-juni</a:t>
                      </a:r>
                      <a:endParaRPr lang="da-DK" sz="1600"/>
                    </a:p>
                  </a:txBody>
                  <a:tcPr marT="115200" marB="115200">
                    <a:lnL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a-DK" sz="1600"/>
                        <a:t>Institutledere</a:t>
                      </a:r>
                      <a:r>
                        <a:rPr lang="da-DK" sz="1600" baseline="0"/>
                        <a:t> og skoleledere</a:t>
                      </a:r>
                      <a:endParaRPr lang="da-DK" sz="1600"/>
                    </a:p>
                  </a:txBody>
                  <a:tcPr marT="115200" marB="115200">
                    <a:lnL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/>
                        <a:t>36 (?) personer</a:t>
                      </a:r>
                    </a:p>
                    <a:p>
                      <a:r>
                        <a:rPr lang="da-DK" sz="1600"/>
                        <a:t>Kontakter vedligeholdes og udbygges løbende</a:t>
                      </a:r>
                    </a:p>
                    <a:p>
                      <a:r>
                        <a:rPr lang="da-DK" sz="1600" baseline="0"/>
                        <a:t>Invitation til alle inden sommerferien</a:t>
                      </a:r>
                      <a:endParaRPr lang="da-DK" sz="1600"/>
                    </a:p>
                  </a:txBody>
                  <a:tcPr marT="115200" marB="115200">
                    <a:lnL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a-DK" sz="1600"/>
                        <a:t>Andre nøglepersoner</a:t>
                      </a:r>
                    </a:p>
                  </a:txBody>
                  <a:tcPr marT="115200" marB="115200">
                    <a:lnL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/>
                        <a:t>Svingende antal</a:t>
                      </a:r>
                    </a:p>
                    <a:p>
                      <a:r>
                        <a:rPr lang="da-DK" sz="1600"/>
                        <a:t>Møder i</a:t>
                      </a:r>
                      <a:r>
                        <a:rPr lang="da-DK" sz="1600" baseline="0"/>
                        <a:t> øjeblikket typisk 2-5 om ugen</a:t>
                      </a:r>
                    </a:p>
                    <a:p>
                      <a:r>
                        <a:rPr lang="da-DK" sz="1600" baseline="0"/>
                        <a:t>Typisk i forbindelse med konkrete sager</a:t>
                      </a:r>
                      <a:endParaRPr lang="da-DK" sz="1600"/>
                    </a:p>
                  </a:txBody>
                  <a:tcPr marT="115200" marB="115200">
                    <a:lnL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616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616E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2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/>
              <a:t>Hvad møder vi?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495930"/>
            <a:ext cx="3569999" cy="472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655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Lidt om governance – baggrund og kontekst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137420"/>
            <a:ext cx="3009972" cy="2463493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365" y="1263331"/>
            <a:ext cx="1969059" cy="2602281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258333"/>
            <a:ext cx="2117749" cy="39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867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/>
              <a:t>Hvad møder vi?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21533"/>
            <a:ext cx="8229600" cy="3468215"/>
          </a:xfrm>
        </p:spPr>
        <p:txBody>
          <a:bodyPr/>
          <a:lstStyle/>
          <a:p>
            <a:pPr marL="0" indent="0">
              <a:buNone/>
            </a:pPr>
            <a:r>
              <a:rPr lang="da-DK" sz="2000">
                <a:solidFill>
                  <a:srgbClr val="000000"/>
                </a:solidFill>
              </a:rPr>
              <a:t>Rektoratet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Bruger First Agenda og vil gerne at dette kan integrere med WorkZone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Der er allerede arrangeret møde af ESDH-sekretariatet, hvor KMD fremviser deres integrationsløsning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DP sikrer at ITS også er inviteret med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193204"/>
            <a:ext cx="1864968" cy="45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231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/>
              <a:t>Hvad møder vi?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21533"/>
            <a:ext cx="8229600" cy="3468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>
                <a:solidFill>
                  <a:srgbClr val="000000"/>
                </a:solidFill>
              </a:rPr>
              <a:t>Studieservice/dekan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Nuværende it-understøttelse af Alumne er en brændende platform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Kortsigtet løsning er etableret for at sikre mulighed for at database over Alumner kan vedligeholdes (nye Alumner kan tilmelde sig)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Indstilling om igangsættelse af foranalyse for et strategisk projekt for fremtidig digitalisering af Alumne-området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570" y="136032"/>
            <a:ext cx="4692318" cy="173687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092" y="1183209"/>
            <a:ext cx="915625" cy="506287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4283968" y="1599455"/>
            <a:ext cx="9279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000" b="1">
                <a:solidFill>
                  <a:schemeClr val="bg1"/>
                </a:solidFill>
                <a:latin typeface="+mj-lt"/>
                <a:cs typeface="Optima"/>
              </a:rPr>
              <a:t>AAU Alumni</a:t>
            </a:r>
          </a:p>
        </p:txBody>
      </p:sp>
    </p:spTree>
    <p:extLst>
      <p:ext uri="{BB962C8B-B14F-4D97-AF65-F5344CB8AC3E}">
        <p14:creationId xmlns:p14="http://schemas.microsoft.com/office/powerpoint/2010/main" val="36249179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/>
              <a:t>Hvad møder vi?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21533"/>
            <a:ext cx="8229600" cy="3468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>
                <a:solidFill>
                  <a:srgbClr val="000000"/>
                </a:solidFill>
              </a:rPr>
              <a:t>HUM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MAC-brugere har ofte problemer med at se andre brugeres kalendere i Outlook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Vil gerne have en vejledning i hvordan man gør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Er videregivet til support</a:t>
            </a:r>
          </a:p>
          <a:p>
            <a:pPr marL="0" indent="0">
              <a:buNone/>
            </a:pPr>
            <a:r>
              <a:rPr lang="da-DK"/>
              <a:t>HUM er oplyst om, at de er velkommen til at melde den slags direkte til support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493" y="41250"/>
            <a:ext cx="3877949" cy="22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788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85" y="994"/>
            <a:ext cx="8433031" cy="57150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880" y="49188"/>
            <a:ext cx="8229600" cy="952500"/>
          </a:xfrm>
        </p:spPr>
        <p:txBody>
          <a:bodyPr>
            <a:normAutofit/>
          </a:bodyPr>
          <a:lstStyle/>
          <a:p>
            <a:r>
              <a:rPr lang="da-DK" sz="2800" b="1"/>
              <a:t>Hvordan får vi ’det hele’ til at virke?</a:t>
            </a:r>
          </a:p>
        </p:txBody>
      </p:sp>
    </p:spTree>
    <p:extLst>
      <p:ext uri="{BB962C8B-B14F-4D97-AF65-F5344CB8AC3E}">
        <p14:creationId xmlns:p14="http://schemas.microsoft.com/office/powerpoint/2010/main" val="4116190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bbeltbølget fane 3"/>
          <p:cNvSpPr/>
          <p:nvPr/>
        </p:nvSpPr>
        <p:spPr>
          <a:xfrm>
            <a:off x="2828121" y="2268878"/>
            <a:ext cx="1512168" cy="1440160"/>
          </a:xfrm>
          <a:prstGeom prst="doubleWav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49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0"/>
          </a:gra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1000">
                <a:solidFill>
                  <a:schemeClr val="accent4">
                    <a:lumMod val="20000"/>
                    <a:lumOff val="80000"/>
                  </a:schemeClr>
                </a:solidFill>
              </a:rPr>
              <a:t>Sortering</a:t>
            </a:r>
          </a:p>
          <a:p>
            <a:pPr algn="ctr"/>
            <a:r>
              <a:rPr lang="da-DK" sz="1000">
                <a:solidFill>
                  <a:schemeClr val="accent4">
                    <a:lumMod val="20000"/>
                    <a:lumOff val="80000"/>
                  </a:schemeClr>
                </a:solidFill>
              </a:rPr>
              <a:t>Organisering</a:t>
            </a:r>
          </a:p>
          <a:p>
            <a:pPr algn="ctr"/>
            <a:r>
              <a:rPr lang="da-DK" sz="1000">
                <a:solidFill>
                  <a:schemeClr val="accent4">
                    <a:lumMod val="20000"/>
                    <a:lumOff val="80000"/>
                  </a:schemeClr>
                </a:solidFill>
              </a:rPr>
              <a:t>Prioritering</a:t>
            </a:r>
          </a:p>
        </p:txBody>
      </p:sp>
      <p:sp>
        <p:nvSpPr>
          <p:cNvPr id="5" name="Rektangel 4"/>
          <p:cNvSpPr/>
          <p:nvPr/>
        </p:nvSpPr>
        <p:spPr>
          <a:xfrm>
            <a:off x="4530413" y="2360181"/>
            <a:ext cx="1440160" cy="1967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800">
                <a:solidFill>
                  <a:schemeClr val="accent4">
                    <a:lumMod val="60000"/>
                    <a:lumOff val="40000"/>
                  </a:schemeClr>
                </a:solidFill>
              </a:rPr>
              <a:t>Projekt/opgave</a:t>
            </a:r>
          </a:p>
        </p:txBody>
      </p:sp>
      <p:sp>
        <p:nvSpPr>
          <p:cNvPr id="6" name="Rektangel 5"/>
          <p:cNvSpPr/>
          <p:nvPr/>
        </p:nvSpPr>
        <p:spPr>
          <a:xfrm>
            <a:off x="4530413" y="2625387"/>
            <a:ext cx="1440160" cy="1967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800">
                <a:solidFill>
                  <a:schemeClr val="accent4">
                    <a:lumMod val="60000"/>
                    <a:lumOff val="40000"/>
                  </a:schemeClr>
                </a:solidFill>
              </a:rPr>
              <a:t>Projekt/opgave</a:t>
            </a:r>
          </a:p>
        </p:txBody>
      </p:sp>
      <p:sp>
        <p:nvSpPr>
          <p:cNvPr id="7" name="Rektangel 6"/>
          <p:cNvSpPr/>
          <p:nvPr/>
        </p:nvSpPr>
        <p:spPr>
          <a:xfrm>
            <a:off x="4530413" y="2890595"/>
            <a:ext cx="1440160" cy="1967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800">
                <a:solidFill>
                  <a:schemeClr val="accent4">
                    <a:lumMod val="60000"/>
                    <a:lumOff val="40000"/>
                  </a:schemeClr>
                </a:solidFill>
              </a:rPr>
              <a:t>Projekt/opgave</a:t>
            </a:r>
          </a:p>
        </p:txBody>
      </p:sp>
      <p:sp>
        <p:nvSpPr>
          <p:cNvPr id="8" name="Rektangel 7"/>
          <p:cNvSpPr/>
          <p:nvPr/>
        </p:nvSpPr>
        <p:spPr>
          <a:xfrm>
            <a:off x="4530413" y="3155801"/>
            <a:ext cx="1440160" cy="1967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800">
                <a:solidFill>
                  <a:schemeClr val="accent4">
                    <a:lumMod val="60000"/>
                    <a:lumOff val="40000"/>
                  </a:schemeClr>
                </a:solidFill>
              </a:rPr>
              <a:t>Projekt/opgave</a:t>
            </a:r>
          </a:p>
        </p:txBody>
      </p:sp>
      <p:sp>
        <p:nvSpPr>
          <p:cNvPr id="9" name="Rektangel 8"/>
          <p:cNvSpPr/>
          <p:nvPr/>
        </p:nvSpPr>
        <p:spPr>
          <a:xfrm>
            <a:off x="4530413" y="3421006"/>
            <a:ext cx="1440160" cy="1967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800">
                <a:solidFill>
                  <a:schemeClr val="accent4">
                    <a:lumMod val="60000"/>
                    <a:lumOff val="40000"/>
                  </a:schemeClr>
                </a:solidFill>
              </a:rPr>
              <a:t>Projekt/opgave</a:t>
            </a:r>
          </a:p>
        </p:txBody>
      </p:sp>
      <p:sp>
        <p:nvSpPr>
          <p:cNvPr id="10" name="Ligebenet trekant 9"/>
          <p:cNvSpPr/>
          <p:nvPr/>
        </p:nvSpPr>
        <p:spPr>
          <a:xfrm>
            <a:off x="6625198" y="2140072"/>
            <a:ext cx="1145576" cy="1544571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da-DK"/>
          </a:p>
        </p:txBody>
      </p:sp>
      <p:sp>
        <p:nvSpPr>
          <p:cNvPr id="11" name="Afrundet rektangel 10"/>
          <p:cNvSpPr/>
          <p:nvPr/>
        </p:nvSpPr>
        <p:spPr>
          <a:xfrm>
            <a:off x="6684785" y="2397364"/>
            <a:ext cx="1033092" cy="2577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Afrundet rektangel 4"/>
          <p:cNvSpPr/>
          <p:nvPr/>
        </p:nvSpPr>
        <p:spPr>
          <a:xfrm>
            <a:off x="6667221" y="2350702"/>
            <a:ext cx="895929" cy="22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Safe track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Strategiske projekter</a:t>
            </a:r>
          </a:p>
        </p:txBody>
      </p:sp>
      <p:sp>
        <p:nvSpPr>
          <p:cNvPr id="13" name="Afrundet rektangel 12"/>
          <p:cNvSpPr/>
          <p:nvPr/>
        </p:nvSpPr>
        <p:spPr>
          <a:xfrm>
            <a:off x="6691782" y="2877633"/>
            <a:ext cx="1033093" cy="283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Afrundet rektangel 6"/>
          <p:cNvSpPr/>
          <p:nvPr/>
        </p:nvSpPr>
        <p:spPr>
          <a:xfrm>
            <a:off x="6667221" y="2849061"/>
            <a:ext cx="1085339" cy="281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Fast track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Systemforvaltningsprojekter</a:t>
            </a:r>
          </a:p>
        </p:txBody>
      </p:sp>
      <p:sp>
        <p:nvSpPr>
          <p:cNvPr id="15" name="Afrundet rektangel 14"/>
          <p:cNvSpPr/>
          <p:nvPr/>
        </p:nvSpPr>
        <p:spPr>
          <a:xfrm>
            <a:off x="6691783" y="3252074"/>
            <a:ext cx="1033093" cy="2835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Afrundet rektangel 8"/>
          <p:cNvSpPr/>
          <p:nvPr/>
        </p:nvSpPr>
        <p:spPr>
          <a:xfrm>
            <a:off x="6667221" y="3212661"/>
            <a:ext cx="751471" cy="281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Just do it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Opgaver</a:t>
            </a:r>
          </a:p>
        </p:txBody>
      </p:sp>
      <p:cxnSp>
        <p:nvCxnSpPr>
          <p:cNvPr id="18" name="Lige pilforbindelse 17"/>
          <p:cNvCxnSpPr/>
          <p:nvPr/>
        </p:nvCxnSpPr>
        <p:spPr>
          <a:xfrm>
            <a:off x="1964025" y="2196871"/>
            <a:ext cx="720080" cy="360040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ky 18"/>
          <p:cNvSpPr/>
          <p:nvPr/>
        </p:nvSpPr>
        <p:spPr>
          <a:xfrm>
            <a:off x="1748001" y="2052855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chemeClr val="tx2">
                    <a:lumMod val="60000"/>
                    <a:lumOff val="40000"/>
                  </a:schemeClr>
                </a:solidFill>
              </a:rPr>
              <a:t>behov</a:t>
            </a:r>
          </a:p>
        </p:txBody>
      </p:sp>
      <p:cxnSp>
        <p:nvCxnSpPr>
          <p:cNvPr id="42" name="Lige pilforbindelse 41"/>
          <p:cNvCxnSpPr/>
          <p:nvPr/>
        </p:nvCxnSpPr>
        <p:spPr>
          <a:xfrm>
            <a:off x="1677347" y="2431670"/>
            <a:ext cx="1006758" cy="269256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ky 42"/>
          <p:cNvSpPr/>
          <p:nvPr/>
        </p:nvSpPr>
        <p:spPr>
          <a:xfrm>
            <a:off x="1434069" y="2334707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44" name="Lige pilforbindelse 43"/>
          <p:cNvCxnSpPr/>
          <p:nvPr/>
        </p:nvCxnSpPr>
        <p:spPr>
          <a:xfrm>
            <a:off x="1859867" y="2743468"/>
            <a:ext cx="824238" cy="101476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Sky 44"/>
          <p:cNvSpPr/>
          <p:nvPr/>
        </p:nvSpPr>
        <p:spPr>
          <a:xfrm>
            <a:off x="1675992" y="2628918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46" name="Lige pilforbindelse 45"/>
          <p:cNvCxnSpPr/>
          <p:nvPr/>
        </p:nvCxnSpPr>
        <p:spPr>
          <a:xfrm flipV="1">
            <a:off x="1748001" y="3132976"/>
            <a:ext cx="936104" cy="72008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Sky 46"/>
          <p:cNvSpPr/>
          <p:nvPr/>
        </p:nvSpPr>
        <p:spPr>
          <a:xfrm>
            <a:off x="1551229" y="3102556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48" name="Lige pilforbindelse 47"/>
          <p:cNvCxnSpPr/>
          <p:nvPr/>
        </p:nvCxnSpPr>
        <p:spPr>
          <a:xfrm flipV="1">
            <a:off x="2027996" y="3286029"/>
            <a:ext cx="653031" cy="134980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ky 48"/>
          <p:cNvSpPr/>
          <p:nvPr/>
        </p:nvSpPr>
        <p:spPr>
          <a:xfrm>
            <a:off x="1892016" y="3348999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50" name="Lige pilforbindelse 49"/>
          <p:cNvCxnSpPr/>
          <p:nvPr/>
        </p:nvCxnSpPr>
        <p:spPr>
          <a:xfrm flipV="1">
            <a:off x="2080411" y="3421006"/>
            <a:ext cx="603994" cy="303479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ky 50"/>
          <p:cNvSpPr/>
          <p:nvPr/>
        </p:nvSpPr>
        <p:spPr>
          <a:xfrm>
            <a:off x="1770816" y="3680285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55" name="Lige pilforbindelse 54"/>
          <p:cNvCxnSpPr/>
          <p:nvPr/>
        </p:nvCxnSpPr>
        <p:spPr>
          <a:xfrm>
            <a:off x="2209695" y="2979216"/>
            <a:ext cx="474410" cy="9744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Sky 55"/>
          <p:cNvSpPr/>
          <p:nvPr/>
        </p:nvSpPr>
        <p:spPr>
          <a:xfrm>
            <a:off x="1942860" y="2876072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74" name="Lige pilforbindelse 73"/>
          <p:cNvCxnSpPr>
            <a:stCxn id="5" idx="3"/>
            <a:endCxn id="11" idx="1"/>
          </p:cNvCxnSpPr>
          <p:nvPr/>
        </p:nvCxnSpPr>
        <p:spPr>
          <a:xfrm>
            <a:off x="5970574" y="2458546"/>
            <a:ext cx="714211" cy="67713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Lige pilforbindelse 76"/>
          <p:cNvCxnSpPr>
            <a:stCxn id="6" idx="3"/>
          </p:cNvCxnSpPr>
          <p:nvPr/>
        </p:nvCxnSpPr>
        <p:spPr>
          <a:xfrm>
            <a:off x="5970573" y="2723752"/>
            <a:ext cx="713026" cy="247080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Lige pilforbindelse 78"/>
          <p:cNvCxnSpPr>
            <a:stCxn id="7" idx="3"/>
          </p:cNvCxnSpPr>
          <p:nvPr/>
        </p:nvCxnSpPr>
        <p:spPr>
          <a:xfrm>
            <a:off x="5970573" y="2988960"/>
            <a:ext cx="713026" cy="108548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Lige pilforbindelse 87"/>
          <p:cNvCxnSpPr>
            <a:stCxn id="8" idx="3"/>
          </p:cNvCxnSpPr>
          <p:nvPr/>
        </p:nvCxnSpPr>
        <p:spPr>
          <a:xfrm>
            <a:off x="5970573" y="3254166"/>
            <a:ext cx="713026" cy="86948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Lige pilforbindelse 91"/>
          <p:cNvCxnSpPr>
            <a:stCxn id="9" idx="3"/>
          </p:cNvCxnSpPr>
          <p:nvPr/>
        </p:nvCxnSpPr>
        <p:spPr>
          <a:xfrm flipV="1">
            <a:off x="5970573" y="3441805"/>
            <a:ext cx="713026" cy="77568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Venstre klammeparentes 95"/>
          <p:cNvSpPr/>
          <p:nvPr/>
        </p:nvSpPr>
        <p:spPr>
          <a:xfrm rot="5400000">
            <a:off x="1852206" y="1169468"/>
            <a:ext cx="171836" cy="1440160"/>
          </a:xfrm>
          <a:prstGeom prst="leftBrace">
            <a:avLst>
              <a:gd name="adj1" fmla="val 54167"/>
              <a:gd name="adj2" fmla="val 50000"/>
            </a:avLst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7894" tIns="43946" rIns="87894" bIns="43946" spcCol="0" rtlCol="0" anchor="ctr"/>
          <a:lstStyle/>
          <a:p>
            <a:pPr algn="ctr"/>
            <a:endParaRPr lang="da-DK"/>
          </a:p>
        </p:txBody>
      </p:sp>
      <p:sp>
        <p:nvSpPr>
          <p:cNvPr id="97" name="Venstre klammeparentes 96"/>
          <p:cNvSpPr/>
          <p:nvPr/>
        </p:nvSpPr>
        <p:spPr>
          <a:xfrm rot="5400000">
            <a:off x="3485017" y="1169466"/>
            <a:ext cx="171836" cy="1440160"/>
          </a:xfrm>
          <a:prstGeom prst="leftBrace">
            <a:avLst>
              <a:gd name="adj1" fmla="val 54167"/>
              <a:gd name="adj2" fmla="val 50000"/>
            </a:avLst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7894" tIns="43946" rIns="87894" bIns="43946" spcCol="0" rtlCol="0" anchor="ctr"/>
          <a:lstStyle/>
          <a:p>
            <a:pPr algn="ctr"/>
            <a:endParaRPr lang="da-DK"/>
          </a:p>
        </p:txBody>
      </p:sp>
      <p:sp>
        <p:nvSpPr>
          <p:cNvPr id="98" name="Venstre klammeparentes 97"/>
          <p:cNvSpPr/>
          <p:nvPr/>
        </p:nvSpPr>
        <p:spPr>
          <a:xfrm rot="5400000">
            <a:off x="5290530" y="1018250"/>
            <a:ext cx="171836" cy="1742593"/>
          </a:xfrm>
          <a:prstGeom prst="leftBrace">
            <a:avLst>
              <a:gd name="adj1" fmla="val 54167"/>
              <a:gd name="adj2" fmla="val 50000"/>
            </a:avLst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7894" tIns="43946" rIns="87894" bIns="43946" spcCol="0" rtlCol="0" anchor="ctr"/>
          <a:lstStyle/>
          <a:p>
            <a:pPr algn="ctr"/>
            <a:endParaRPr lang="da-DK"/>
          </a:p>
        </p:txBody>
      </p:sp>
      <p:sp>
        <p:nvSpPr>
          <p:cNvPr id="99" name="Venstre klammeparentes 98"/>
          <p:cNvSpPr/>
          <p:nvPr/>
        </p:nvSpPr>
        <p:spPr>
          <a:xfrm rot="5400000">
            <a:off x="7108790" y="1169466"/>
            <a:ext cx="171836" cy="1440160"/>
          </a:xfrm>
          <a:prstGeom prst="leftBrace">
            <a:avLst>
              <a:gd name="adj1" fmla="val 54167"/>
              <a:gd name="adj2" fmla="val 50000"/>
            </a:avLst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7894" tIns="43946" rIns="87894" bIns="43946" spcCol="0" rtlCol="0" anchor="ctr"/>
          <a:lstStyle/>
          <a:p>
            <a:pPr algn="ctr"/>
            <a:endParaRPr lang="da-DK"/>
          </a:p>
        </p:txBody>
      </p:sp>
      <p:sp>
        <p:nvSpPr>
          <p:cNvPr id="106" name="Tekstfelt 105"/>
          <p:cNvSpPr txBox="1"/>
          <p:nvPr/>
        </p:nvSpPr>
        <p:spPr>
          <a:xfrm>
            <a:off x="1666641" y="1242774"/>
            <a:ext cx="541123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Behov</a:t>
            </a:r>
          </a:p>
        </p:txBody>
      </p:sp>
      <p:sp>
        <p:nvSpPr>
          <p:cNvPr id="107" name="Tekstfelt 106"/>
          <p:cNvSpPr txBox="1"/>
          <p:nvPr/>
        </p:nvSpPr>
        <p:spPr>
          <a:xfrm>
            <a:off x="3252072" y="1242774"/>
            <a:ext cx="633797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Pipeline</a:t>
            </a:r>
          </a:p>
        </p:txBody>
      </p:sp>
      <p:sp>
        <p:nvSpPr>
          <p:cNvPr id="108" name="Tekstfelt 107"/>
          <p:cNvSpPr txBox="1"/>
          <p:nvPr/>
        </p:nvSpPr>
        <p:spPr>
          <a:xfrm>
            <a:off x="4583061" y="1242774"/>
            <a:ext cx="1593856" cy="242639"/>
          </a:xfrm>
          <a:prstGeom prst="rect">
            <a:avLst/>
          </a:prstGeom>
          <a:noFill/>
        </p:spPr>
        <p:txBody>
          <a:bodyPr wrap="square" lIns="87894" tIns="43946" rIns="87894" bIns="43946" rtlCol="0">
            <a:spAutoFit/>
          </a:bodyPr>
          <a:lstStyle/>
          <a:p>
            <a:pPr algn="ctr"/>
            <a:r>
              <a:rPr lang="da-DK" sz="1000"/>
              <a:t>Projekt/sager</a:t>
            </a:r>
          </a:p>
        </p:txBody>
      </p:sp>
      <p:sp>
        <p:nvSpPr>
          <p:cNvPr id="109" name="Tekstfelt 108"/>
          <p:cNvSpPr txBox="1"/>
          <p:nvPr/>
        </p:nvSpPr>
        <p:spPr>
          <a:xfrm>
            <a:off x="6661186" y="1242774"/>
            <a:ext cx="1061285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Gennemførelse</a:t>
            </a:r>
          </a:p>
        </p:txBody>
      </p:sp>
      <p:cxnSp>
        <p:nvCxnSpPr>
          <p:cNvPr id="111" name="Lige forbindelse 110"/>
          <p:cNvCxnSpPr/>
          <p:nvPr/>
        </p:nvCxnSpPr>
        <p:spPr>
          <a:xfrm>
            <a:off x="645583" y="1515594"/>
            <a:ext cx="7841671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Lige forbindelse 114"/>
          <p:cNvCxnSpPr/>
          <p:nvPr/>
        </p:nvCxnSpPr>
        <p:spPr>
          <a:xfrm>
            <a:off x="645583" y="1227562"/>
            <a:ext cx="7841671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Lige forbindelse 115"/>
          <p:cNvCxnSpPr/>
          <p:nvPr/>
        </p:nvCxnSpPr>
        <p:spPr>
          <a:xfrm>
            <a:off x="645583" y="4040324"/>
            <a:ext cx="7841671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468395"/>
          </a:xfrm>
        </p:spPr>
        <p:txBody>
          <a:bodyPr anchor="t"/>
          <a:lstStyle/>
          <a:p>
            <a:r>
              <a:rPr lang="da-DK"/>
              <a:t>Plan-processen</a:t>
            </a:r>
          </a:p>
        </p:txBody>
      </p:sp>
    </p:spTree>
    <p:extLst>
      <p:ext uri="{BB962C8B-B14F-4D97-AF65-F5344CB8AC3E}">
        <p14:creationId xmlns:p14="http://schemas.microsoft.com/office/powerpoint/2010/main" val="11220928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468395"/>
          </a:xfrm>
        </p:spPr>
        <p:txBody>
          <a:bodyPr anchor="t"/>
          <a:lstStyle/>
          <a:p>
            <a:r>
              <a:rPr lang="da-DK"/>
              <a:t>Plan-processen</a:t>
            </a:r>
          </a:p>
        </p:txBody>
      </p:sp>
      <p:sp>
        <p:nvSpPr>
          <p:cNvPr id="4" name="Dobbeltbølget fane 3"/>
          <p:cNvSpPr/>
          <p:nvPr/>
        </p:nvSpPr>
        <p:spPr>
          <a:xfrm>
            <a:off x="2828121" y="2268878"/>
            <a:ext cx="1512168" cy="1440160"/>
          </a:xfrm>
          <a:prstGeom prst="doubleWave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49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0"/>
          </a:gra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1000">
                <a:solidFill>
                  <a:schemeClr val="accent4">
                    <a:lumMod val="20000"/>
                    <a:lumOff val="80000"/>
                  </a:schemeClr>
                </a:solidFill>
              </a:rPr>
              <a:t>Sortering</a:t>
            </a:r>
          </a:p>
          <a:p>
            <a:pPr algn="ctr"/>
            <a:r>
              <a:rPr lang="da-DK" sz="1000">
                <a:solidFill>
                  <a:schemeClr val="accent4">
                    <a:lumMod val="20000"/>
                    <a:lumOff val="80000"/>
                  </a:schemeClr>
                </a:solidFill>
              </a:rPr>
              <a:t>Organisering</a:t>
            </a:r>
          </a:p>
          <a:p>
            <a:pPr algn="ctr"/>
            <a:r>
              <a:rPr lang="da-DK" sz="1000">
                <a:solidFill>
                  <a:schemeClr val="accent4">
                    <a:lumMod val="20000"/>
                    <a:lumOff val="80000"/>
                  </a:schemeClr>
                </a:solidFill>
              </a:rPr>
              <a:t>Prioritering</a:t>
            </a:r>
          </a:p>
        </p:txBody>
      </p:sp>
      <p:sp>
        <p:nvSpPr>
          <p:cNvPr id="5" name="Rektangel 4"/>
          <p:cNvSpPr/>
          <p:nvPr/>
        </p:nvSpPr>
        <p:spPr>
          <a:xfrm>
            <a:off x="4530413" y="2360181"/>
            <a:ext cx="1440160" cy="1967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800">
                <a:solidFill>
                  <a:schemeClr val="accent4">
                    <a:lumMod val="60000"/>
                    <a:lumOff val="40000"/>
                  </a:schemeClr>
                </a:solidFill>
              </a:rPr>
              <a:t>Projekt/opgave</a:t>
            </a:r>
          </a:p>
        </p:txBody>
      </p:sp>
      <p:sp>
        <p:nvSpPr>
          <p:cNvPr id="6" name="Rektangel 5"/>
          <p:cNvSpPr/>
          <p:nvPr/>
        </p:nvSpPr>
        <p:spPr>
          <a:xfrm>
            <a:off x="4530413" y="2625387"/>
            <a:ext cx="1440160" cy="1967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800">
                <a:solidFill>
                  <a:schemeClr val="accent4">
                    <a:lumMod val="60000"/>
                    <a:lumOff val="40000"/>
                  </a:schemeClr>
                </a:solidFill>
              </a:rPr>
              <a:t>Projekt/opgave</a:t>
            </a:r>
          </a:p>
        </p:txBody>
      </p:sp>
      <p:sp>
        <p:nvSpPr>
          <p:cNvPr id="7" name="Rektangel 6"/>
          <p:cNvSpPr/>
          <p:nvPr/>
        </p:nvSpPr>
        <p:spPr>
          <a:xfrm>
            <a:off x="4530413" y="2890595"/>
            <a:ext cx="1440160" cy="1967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800">
                <a:solidFill>
                  <a:schemeClr val="accent4">
                    <a:lumMod val="60000"/>
                    <a:lumOff val="40000"/>
                  </a:schemeClr>
                </a:solidFill>
              </a:rPr>
              <a:t>Projekt/opgave</a:t>
            </a:r>
          </a:p>
        </p:txBody>
      </p:sp>
      <p:sp>
        <p:nvSpPr>
          <p:cNvPr id="8" name="Rektangel 7"/>
          <p:cNvSpPr/>
          <p:nvPr/>
        </p:nvSpPr>
        <p:spPr>
          <a:xfrm>
            <a:off x="4530413" y="3155801"/>
            <a:ext cx="1440160" cy="1967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800">
                <a:solidFill>
                  <a:schemeClr val="accent4">
                    <a:lumMod val="60000"/>
                    <a:lumOff val="40000"/>
                  </a:schemeClr>
                </a:solidFill>
              </a:rPr>
              <a:t>Projekt/opgave</a:t>
            </a:r>
          </a:p>
        </p:txBody>
      </p:sp>
      <p:sp>
        <p:nvSpPr>
          <p:cNvPr id="9" name="Rektangel 8"/>
          <p:cNvSpPr/>
          <p:nvPr/>
        </p:nvSpPr>
        <p:spPr>
          <a:xfrm>
            <a:off x="4530413" y="3421006"/>
            <a:ext cx="1440160" cy="19673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94" tIns="43946" rIns="87894" bIns="43946" spcCol="0" rtlCol="0" anchor="ctr"/>
          <a:lstStyle/>
          <a:p>
            <a:pPr algn="ctr"/>
            <a:r>
              <a:rPr lang="da-DK" sz="800">
                <a:solidFill>
                  <a:schemeClr val="accent4">
                    <a:lumMod val="60000"/>
                    <a:lumOff val="40000"/>
                  </a:schemeClr>
                </a:solidFill>
              </a:rPr>
              <a:t>Projekt/opgave</a:t>
            </a:r>
          </a:p>
        </p:txBody>
      </p:sp>
      <p:sp>
        <p:nvSpPr>
          <p:cNvPr id="10" name="Ligebenet trekant 9"/>
          <p:cNvSpPr/>
          <p:nvPr/>
        </p:nvSpPr>
        <p:spPr>
          <a:xfrm>
            <a:off x="6625198" y="2140072"/>
            <a:ext cx="1145576" cy="1544571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da-DK"/>
          </a:p>
        </p:txBody>
      </p:sp>
      <p:sp>
        <p:nvSpPr>
          <p:cNvPr id="11" name="Afrundet rektangel 10"/>
          <p:cNvSpPr/>
          <p:nvPr/>
        </p:nvSpPr>
        <p:spPr>
          <a:xfrm>
            <a:off x="6684785" y="2397364"/>
            <a:ext cx="1033092" cy="2577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Afrundet rektangel 4"/>
          <p:cNvSpPr/>
          <p:nvPr/>
        </p:nvSpPr>
        <p:spPr>
          <a:xfrm>
            <a:off x="6667221" y="2350702"/>
            <a:ext cx="895929" cy="22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Safe track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Strategiske projekter</a:t>
            </a:r>
          </a:p>
        </p:txBody>
      </p:sp>
      <p:sp>
        <p:nvSpPr>
          <p:cNvPr id="13" name="Afrundet rektangel 12"/>
          <p:cNvSpPr/>
          <p:nvPr/>
        </p:nvSpPr>
        <p:spPr>
          <a:xfrm>
            <a:off x="6691782" y="2877633"/>
            <a:ext cx="1033093" cy="283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Afrundet rektangel 6"/>
          <p:cNvSpPr/>
          <p:nvPr/>
        </p:nvSpPr>
        <p:spPr>
          <a:xfrm>
            <a:off x="6667221" y="2849061"/>
            <a:ext cx="1085339" cy="281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Fast track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Systemforvaltningsprojekter</a:t>
            </a:r>
          </a:p>
        </p:txBody>
      </p:sp>
      <p:sp>
        <p:nvSpPr>
          <p:cNvPr id="15" name="Afrundet rektangel 14"/>
          <p:cNvSpPr/>
          <p:nvPr/>
        </p:nvSpPr>
        <p:spPr>
          <a:xfrm>
            <a:off x="6691783" y="3252074"/>
            <a:ext cx="1033093" cy="2835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Afrundet rektangel 8"/>
          <p:cNvSpPr/>
          <p:nvPr/>
        </p:nvSpPr>
        <p:spPr>
          <a:xfrm>
            <a:off x="6667221" y="3212661"/>
            <a:ext cx="751471" cy="281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Just do it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Opgaver</a:t>
            </a:r>
          </a:p>
        </p:txBody>
      </p:sp>
      <p:cxnSp>
        <p:nvCxnSpPr>
          <p:cNvPr id="18" name="Lige pilforbindelse 17"/>
          <p:cNvCxnSpPr/>
          <p:nvPr/>
        </p:nvCxnSpPr>
        <p:spPr>
          <a:xfrm>
            <a:off x="1964025" y="2196871"/>
            <a:ext cx="720080" cy="360040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ky 18"/>
          <p:cNvSpPr/>
          <p:nvPr/>
        </p:nvSpPr>
        <p:spPr>
          <a:xfrm>
            <a:off x="1748001" y="2052855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chemeClr val="tx2">
                    <a:lumMod val="60000"/>
                    <a:lumOff val="40000"/>
                  </a:schemeClr>
                </a:solidFill>
              </a:rPr>
              <a:t>behov</a:t>
            </a:r>
          </a:p>
        </p:txBody>
      </p:sp>
      <p:cxnSp>
        <p:nvCxnSpPr>
          <p:cNvPr id="42" name="Lige pilforbindelse 41"/>
          <p:cNvCxnSpPr/>
          <p:nvPr/>
        </p:nvCxnSpPr>
        <p:spPr>
          <a:xfrm>
            <a:off x="1677347" y="2431670"/>
            <a:ext cx="1006758" cy="269256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ky 42"/>
          <p:cNvSpPr/>
          <p:nvPr/>
        </p:nvSpPr>
        <p:spPr>
          <a:xfrm>
            <a:off x="1434069" y="2334707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44" name="Lige pilforbindelse 43"/>
          <p:cNvCxnSpPr/>
          <p:nvPr/>
        </p:nvCxnSpPr>
        <p:spPr>
          <a:xfrm>
            <a:off x="1859867" y="2743468"/>
            <a:ext cx="824238" cy="101476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Sky 44"/>
          <p:cNvSpPr/>
          <p:nvPr/>
        </p:nvSpPr>
        <p:spPr>
          <a:xfrm>
            <a:off x="1675992" y="2628918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46" name="Lige pilforbindelse 45"/>
          <p:cNvCxnSpPr/>
          <p:nvPr/>
        </p:nvCxnSpPr>
        <p:spPr>
          <a:xfrm flipV="1">
            <a:off x="1748001" y="3132976"/>
            <a:ext cx="936104" cy="72008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Sky 46"/>
          <p:cNvSpPr/>
          <p:nvPr/>
        </p:nvSpPr>
        <p:spPr>
          <a:xfrm>
            <a:off x="1551229" y="3102556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48" name="Lige pilforbindelse 47"/>
          <p:cNvCxnSpPr/>
          <p:nvPr/>
        </p:nvCxnSpPr>
        <p:spPr>
          <a:xfrm flipV="1">
            <a:off x="2027996" y="3286029"/>
            <a:ext cx="653031" cy="134980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ky 48"/>
          <p:cNvSpPr/>
          <p:nvPr/>
        </p:nvSpPr>
        <p:spPr>
          <a:xfrm>
            <a:off x="1892016" y="3348999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50" name="Lige pilforbindelse 49"/>
          <p:cNvCxnSpPr/>
          <p:nvPr/>
        </p:nvCxnSpPr>
        <p:spPr>
          <a:xfrm flipV="1">
            <a:off x="2080411" y="3421006"/>
            <a:ext cx="603994" cy="303479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ky 50"/>
          <p:cNvSpPr/>
          <p:nvPr/>
        </p:nvSpPr>
        <p:spPr>
          <a:xfrm>
            <a:off x="1770816" y="3680285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55" name="Lige pilforbindelse 54"/>
          <p:cNvCxnSpPr/>
          <p:nvPr/>
        </p:nvCxnSpPr>
        <p:spPr>
          <a:xfrm>
            <a:off x="2209695" y="2979216"/>
            <a:ext cx="474410" cy="9744"/>
          </a:xfrm>
          <a:prstGeom prst="straightConnector1">
            <a:avLst/>
          </a:prstGeom>
          <a:ln w="6350">
            <a:solidFill>
              <a:schemeClr val="tx2">
                <a:lumMod val="75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Sky 55"/>
          <p:cNvSpPr/>
          <p:nvPr/>
        </p:nvSpPr>
        <p:spPr>
          <a:xfrm>
            <a:off x="1942860" y="2876072"/>
            <a:ext cx="360040" cy="216024"/>
          </a:xfrm>
          <a:prstGeom prst="cloud">
            <a:avLst/>
          </a:prstGeom>
          <a:gradFill flip="none" rotWithShape="1">
            <a:gsLst>
              <a:gs pos="0">
                <a:schemeClr val="bg2"/>
              </a:gs>
              <a:gs pos="89000">
                <a:schemeClr val="tx2">
                  <a:lumMod val="60000"/>
                  <a:lumOff val="40000"/>
                </a:schemeClr>
              </a:gs>
              <a:gs pos="57000">
                <a:schemeClr val="tx2">
                  <a:lumMod val="20000"/>
                  <a:lumOff val="80000"/>
                </a:schemeClr>
              </a:gs>
            </a:gsLst>
            <a:lin ang="4980000" scaled="0"/>
            <a:tileRect/>
          </a:gradFill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sz="600">
                <a:solidFill>
                  <a:srgbClr val="93A0AD"/>
                </a:solidFill>
              </a:rPr>
              <a:t>behov</a:t>
            </a:r>
          </a:p>
        </p:txBody>
      </p:sp>
      <p:cxnSp>
        <p:nvCxnSpPr>
          <p:cNvPr id="74" name="Lige pilforbindelse 73"/>
          <p:cNvCxnSpPr>
            <a:stCxn id="5" idx="3"/>
            <a:endCxn id="11" idx="1"/>
          </p:cNvCxnSpPr>
          <p:nvPr/>
        </p:nvCxnSpPr>
        <p:spPr>
          <a:xfrm>
            <a:off x="5970574" y="2458546"/>
            <a:ext cx="714211" cy="67713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Lige pilforbindelse 76"/>
          <p:cNvCxnSpPr>
            <a:stCxn id="6" idx="3"/>
          </p:cNvCxnSpPr>
          <p:nvPr/>
        </p:nvCxnSpPr>
        <p:spPr>
          <a:xfrm>
            <a:off x="5970573" y="2723752"/>
            <a:ext cx="713026" cy="247080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Lige pilforbindelse 78"/>
          <p:cNvCxnSpPr>
            <a:stCxn id="7" idx="3"/>
          </p:cNvCxnSpPr>
          <p:nvPr/>
        </p:nvCxnSpPr>
        <p:spPr>
          <a:xfrm>
            <a:off x="5970573" y="2988960"/>
            <a:ext cx="713026" cy="108548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Lige pilforbindelse 87"/>
          <p:cNvCxnSpPr>
            <a:stCxn id="8" idx="3"/>
          </p:cNvCxnSpPr>
          <p:nvPr/>
        </p:nvCxnSpPr>
        <p:spPr>
          <a:xfrm>
            <a:off x="5970573" y="3254166"/>
            <a:ext cx="713026" cy="86948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Lige pilforbindelse 91"/>
          <p:cNvCxnSpPr>
            <a:stCxn id="9" idx="3"/>
          </p:cNvCxnSpPr>
          <p:nvPr/>
        </p:nvCxnSpPr>
        <p:spPr>
          <a:xfrm flipV="1">
            <a:off x="5970573" y="3441805"/>
            <a:ext cx="713026" cy="77568"/>
          </a:xfrm>
          <a:prstGeom prst="straightConnector1">
            <a:avLst/>
          </a:prstGeom>
          <a:ln w="12700">
            <a:solidFill>
              <a:schemeClr val="accent4">
                <a:lumMod val="50000"/>
              </a:schemeClr>
            </a:solidFill>
            <a:tailEnd type="stealth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Venstre klammeparentes 95"/>
          <p:cNvSpPr/>
          <p:nvPr/>
        </p:nvSpPr>
        <p:spPr>
          <a:xfrm rot="5400000">
            <a:off x="1852206" y="1169468"/>
            <a:ext cx="171836" cy="1440160"/>
          </a:xfrm>
          <a:prstGeom prst="leftBrace">
            <a:avLst>
              <a:gd name="adj1" fmla="val 54167"/>
              <a:gd name="adj2" fmla="val 50000"/>
            </a:avLst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7894" tIns="43946" rIns="87894" bIns="43946" spcCol="0" rtlCol="0" anchor="ctr"/>
          <a:lstStyle/>
          <a:p>
            <a:pPr algn="ctr"/>
            <a:endParaRPr lang="da-DK"/>
          </a:p>
        </p:txBody>
      </p:sp>
      <p:sp>
        <p:nvSpPr>
          <p:cNvPr id="97" name="Venstre klammeparentes 96"/>
          <p:cNvSpPr/>
          <p:nvPr/>
        </p:nvSpPr>
        <p:spPr>
          <a:xfrm rot="5400000">
            <a:off x="3485017" y="1169466"/>
            <a:ext cx="171836" cy="1440160"/>
          </a:xfrm>
          <a:prstGeom prst="leftBrace">
            <a:avLst>
              <a:gd name="adj1" fmla="val 54167"/>
              <a:gd name="adj2" fmla="val 50000"/>
            </a:avLst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7894" tIns="43946" rIns="87894" bIns="43946" spcCol="0" rtlCol="0" anchor="ctr"/>
          <a:lstStyle/>
          <a:p>
            <a:pPr algn="ctr"/>
            <a:endParaRPr lang="da-DK"/>
          </a:p>
        </p:txBody>
      </p:sp>
      <p:sp>
        <p:nvSpPr>
          <p:cNvPr id="98" name="Venstre klammeparentes 97"/>
          <p:cNvSpPr/>
          <p:nvPr/>
        </p:nvSpPr>
        <p:spPr>
          <a:xfrm rot="5400000">
            <a:off x="5290530" y="1018250"/>
            <a:ext cx="171836" cy="1742593"/>
          </a:xfrm>
          <a:prstGeom prst="leftBrace">
            <a:avLst>
              <a:gd name="adj1" fmla="val 54167"/>
              <a:gd name="adj2" fmla="val 50000"/>
            </a:avLst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7894" tIns="43946" rIns="87894" bIns="43946" spcCol="0" rtlCol="0" anchor="ctr"/>
          <a:lstStyle/>
          <a:p>
            <a:pPr algn="ctr"/>
            <a:endParaRPr lang="da-DK"/>
          </a:p>
        </p:txBody>
      </p:sp>
      <p:sp>
        <p:nvSpPr>
          <p:cNvPr id="99" name="Venstre klammeparentes 98"/>
          <p:cNvSpPr/>
          <p:nvPr/>
        </p:nvSpPr>
        <p:spPr>
          <a:xfrm rot="5400000">
            <a:off x="7108790" y="1169466"/>
            <a:ext cx="171836" cy="1440160"/>
          </a:xfrm>
          <a:prstGeom prst="leftBrace">
            <a:avLst>
              <a:gd name="adj1" fmla="val 54167"/>
              <a:gd name="adj2" fmla="val 50000"/>
            </a:avLst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7894" tIns="43946" rIns="87894" bIns="43946" spcCol="0" rtlCol="0" anchor="ctr"/>
          <a:lstStyle/>
          <a:p>
            <a:pPr algn="ctr"/>
            <a:endParaRPr lang="da-DK"/>
          </a:p>
        </p:txBody>
      </p:sp>
      <p:sp>
        <p:nvSpPr>
          <p:cNvPr id="106" name="Tekstfelt 105"/>
          <p:cNvSpPr txBox="1"/>
          <p:nvPr/>
        </p:nvSpPr>
        <p:spPr>
          <a:xfrm>
            <a:off x="1666641" y="1242774"/>
            <a:ext cx="541123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Behov</a:t>
            </a:r>
          </a:p>
        </p:txBody>
      </p:sp>
      <p:sp>
        <p:nvSpPr>
          <p:cNvPr id="107" name="Tekstfelt 106"/>
          <p:cNvSpPr txBox="1"/>
          <p:nvPr/>
        </p:nvSpPr>
        <p:spPr>
          <a:xfrm>
            <a:off x="3252072" y="1242774"/>
            <a:ext cx="633797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Pipeline</a:t>
            </a:r>
          </a:p>
        </p:txBody>
      </p:sp>
      <p:sp>
        <p:nvSpPr>
          <p:cNvPr id="108" name="Tekstfelt 107"/>
          <p:cNvSpPr txBox="1"/>
          <p:nvPr/>
        </p:nvSpPr>
        <p:spPr>
          <a:xfrm>
            <a:off x="4583061" y="1242774"/>
            <a:ext cx="1593856" cy="242639"/>
          </a:xfrm>
          <a:prstGeom prst="rect">
            <a:avLst/>
          </a:prstGeom>
          <a:noFill/>
        </p:spPr>
        <p:txBody>
          <a:bodyPr wrap="square" lIns="87894" tIns="43946" rIns="87894" bIns="43946" rtlCol="0">
            <a:spAutoFit/>
          </a:bodyPr>
          <a:lstStyle/>
          <a:p>
            <a:pPr algn="ctr"/>
            <a:r>
              <a:rPr lang="da-DK" sz="1000"/>
              <a:t>Projekt/sager</a:t>
            </a:r>
          </a:p>
        </p:txBody>
      </p:sp>
      <p:sp>
        <p:nvSpPr>
          <p:cNvPr id="109" name="Tekstfelt 108"/>
          <p:cNvSpPr txBox="1"/>
          <p:nvPr/>
        </p:nvSpPr>
        <p:spPr>
          <a:xfrm>
            <a:off x="6661186" y="1242774"/>
            <a:ext cx="1061285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Gennemførelse</a:t>
            </a:r>
          </a:p>
        </p:txBody>
      </p:sp>
      <p:cxnSp>
        <p:nvCxnSpPr>
          <p:cNvPr id="111" name="Lige forbindelse 110"/>
          <p:cNvCxnSpPr/>
          <p:nvPr/>
        </p:nvCxnSpPr>
        <p:spPr>
          <a:xfrm>
            <a:off x="645583" y="1515594"/>
            <a:ext cx="7841671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Lige forbindelse 114"/>
          <p:cNvCxnSpPr/>
          <p:nvPr/>
        </p:nvCxnSpPr>
        <p:spPr>
          <a:xfrm>
            <a:off x="645583" y="1227562"/>
            <a:ext cx="7841671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Lige forbindelse 115"/>
          <p:cNvCxnSpPr/>
          <p:nvPr/>
        </p:nvCxnSpPr>
        <p:spPr>
          <a:xfrm>
            <a:off x="645583" y="4040324"/>
            <a:ext cx="7841671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Afrundet rektangel 51"/>
          <p:cNvSpPr/>
          <p:nvPr/>
        </p:nvSpPr>
        <p:spPr>
          <a:xfrm>
            <a:off x="1171164" y="1129308"/>
            <a:ext cx="2836644" cy="3672408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a-DK" sz="900" b="1">
                <a:solidFill>
                  <a:srgbClr val="A14001"/>
                </a:solidFill>
              </a:rPr>
              <a:t>Fokus på indsamling af behov</a:t>
            </a:r>
          </a:p>
          <a:p>
            <a:pPr algn="ctr"/>
            <a:r>
              <a:rPr lang="da-DK" sz="900" b="1">
                <a:solidFill>
                  <a:srgbClr val="A14001"/>
                </a:solidFill>
              </a:rPr>
              <a:t>og overgang til pipeline</a:t>
            </a:r>
          </a:p>
        </p:txBody>
      </p:sp>
    </p:spTree>
    <p:extLst>
      <p:ext uri="{BB962C8B-B14F-4D97-AF65-F5344CB8AC3E}">
        <p14:creationId xmlns:p14="http://schemas.microsoft.com/office/powerpoint/2010/main" val="9816438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gebenet trekant 9"/>
          <p:cNvSpPr/>
          <p:nvPr/>
        </p:nvSpPr>
        <p:spPr>
          <a:xfrm>
            <a:off x="7636592" y="1633364"/>
            <a:ext cx="1368152" cy="3816424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da-DK"/>
          </a:p>
        </p:txBody>
      </p:sp>
      <p:sp>
        <p:nvSpPr>
          <p:cNvPr id="11" name="Afrundet rektangel 10"/>
          <p:cNvSpPr/>
          <p:nvPr/>
        </p:nvSpPr>
        <p:spPr>
          <a:xfrm>
            <a:off x="7800891" y="1680026"/>
            <a:ext cx="1033092" cy="2577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Afrundet rektangel 4"/>
          <p:cNvSpPr/>
          <p:nvPr/>
        </p:nvSpPr>
        <p:spPr>
          <a:xfrm>
            <a:off x="7783327" y="1633364"/>
            <a:ext cx="895929" cy="22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Safe track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Strategiske projekter</a:t>
            </a:r>
          </a:p>
        </p:txBody>
      </p:sp>
      <p:sp>
        <p:nvSpPr>
          <p:cNvPr id="13" name="Afrundet rektangel 12"/>
          <p:cNvSpPr/>
          <p:nvPr/>
        </p:nvSpPr>
        <p:spPr>
          <a:xfrm>
            <a:off x="7807888" y="3366018"/>
            <a:ext cx="1033093" cy="283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Afrundet rektangel 6"/>
          <p:cNvSpPr/>
          <p:nvPr/>
        </p:nvSpPr>
        <p:spPr>
          <a:xfrm>
            <a:off x="7783327" y="3337446"/>
            <a:ext cx="1085339" cy="281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Fast track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Systemforvaltningsprojekter</a:t>
            </a:r>
          </a:p>
        </p:txBody>
      </p:sp>
      <p:sp>
        <p:nvSpPr>
          <p:cNvPr id="15" name="Afrundet rektangel 14"/>
          <p:cNvSpPr/>
          <p:nvPr/>
        </p:nvSpPr>
        <p:spPr>
          <a:xfrm>
            <a:off x="7807889" y="4950196"/>
            <a:ext cx="1033093" cy="2835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Afrundet rektangel 8"/>
          <p:cNvSpPr/>
          <p:nvPr/>
        </p:nvSpPr>
        <p:spPr>
          <a:xfrm>
            <a:off x="7783327" y="4910783"/>
            <a:ext cx="751471" cy="281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Just do it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Opgaver</a:t>
            </a:r>
          </a:p>
        </p:txBody>
      </p:sp>
      <p:sp>
        <p:nvSpPr>
          <p:cNvPr id="106" name="Tekstfelt 105"/>
          <p:cNvSpPr txBox="1"/>
          <p:nvPr/>
        </p:nvSpPr>
        <p:spPr>
          <a:xfrm>
            <a:off x="1666641" y="1242774"/>
            <a:ext cx="541123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Behov</a:t>
            </a:r>
          </a:p>
        </p:txBody>
      </p:sp>
      <p:sp>
        <p:nvSpPr>
          <p:cNvPr id="107" name="Tekstfelt 106"/>
          <p:cNvSpPr txBox="1"/>
          <p:nvPr/>
        </p:nvSpPr>
        <p:spPr>
          <a:xfrm>
            <a:off x="3252072" y="1242774"/>
            <a:ext cx="633797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Pipeline</a:t>
            </a:r>
          </a:p>
        </p:txBody>
      </p:sp>
      <p:sp>
        <p:nvSpPr>
          <p:cNvPr id="108" name="Tekstfelt 107"/>
          <p:cNvSpPr txBox="1"/>
          <p:nvPr/>
        </p:nvSpPr>
        <p:spPr>
          <a:xfrm>
            <a:off x="4583061" y="1242774"/>
            <a:ext cx="1593856" cy="242639"/>
          </a:xfrm>
          <a:prstGeom prst="rect">
            <a:avLst/>
          </a:prstGeom>
          <a:noFill/>
        </p:spPr>
        <p:txBody>
          <a:bodyPr wrap="square" lIns="87894" tIns="43946" rIns="87894" bIns="43946" rtlCol="0">
            <a:spAutoFit/>
          </a:bodyPr>
          <a:lstStyle/>
          <a:p>
            <a:pPr algn="ctr"/>
            <a:r>
              <a:rPr lang="da-DK" sz="1000"/>
              <a:t>Projekt/sager</a:t>
            </a:r>
          </a:p>
        </p:txBody>
      </p:sp>
      <p:sp>
        <p:nvSpPr>
          <p:cNvPr id="109" name="Tekstfelt 108"/>
          <p:cNvSpPr txBox="1"/>
          <p:nvPr/>
        </p:nvSpPr>
        <p:spPr>
          <a:xfrm>
            <a:off x="6661186" y="1242774"/>
            <a:ext cx="1061285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Gennemførelse</a:t>
            </a:r>
          </a:p>
        </p:txBody>
      </p:sp>
      <p:cxnSp>
        <p:nvCxnSpPr>
          <p:cNvPr id="111" name="Lige forbindelse 110"/>
          <p:cNvCxnSpPr/>
          <p:nvPr/>
        </p:nvCxnSpPr>
        <p:spPr>
          <a:xfrm>
            <a:off x="122814" y="1515594"/>
            <a:ext cx="8887209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Lige forbindelse 114"/>
          <p:cNvCxnSpPr/>
          <p:nvPr/>
        </p:nvCxnSpPr>
        <p:spPr>
          <a:xfrm>
            <a:off x="122814" y="1227562"/>
            <a:ext cx="8887209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Lige forbindelse 115"/>
          <p:cNvCxnSpPr/>
          <p:nvPr/>
        </p:nvCxnSpPr>
        <p:spPr>
          <a:xfrm>
            <a:off x="122814" y="5521796"/>
            <a:ext cx="8887209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468395"/>
          </a:xfrm>
        </p:spPr>
        <p:txBody>
          <a:bodyPr anchor="t"/>
          <a:lstStyle/>
          <a:p>
            <a:r>
              <a:rPr lang="da-DK"/>
              <a:t>Billeder af organisationens behov</a:t>
            </a:r>
          </a:p>
        </p:txBody>
      </p:sp>
      <p:sp>
        <p:nvSpPr>
          <p:cNvPr id="53" name="Rektangel med enkelt afklippet hjørne 52"/>
          <p:cNvSpPr/>
          <p:nvPr/>
        </p:nvSpPr>
        <p:spPr>
          <a:xfrm>
            <a:off x="1115616" y="1705372"/>
            <a:ext cx="720080" cy="720080"/>
          </a:xfrm>
          <a:prstGeom prst="snip1Rect">
            <a:avLst/>
          </a:prstGeom>
          <a:solidFill>
            <a:srgbClr val="FFF06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200">
                <a:solidFill>
                  <a:srgbClr val="000000"/>
                </a:solidFill>
              </a:rPr>
              <a:t>Flipped class-room</a:t>
            </a:r>
          </a:p>
        </p:txBody>
      </p:sp>
      <p:sp>
        <p:nvSpPr>
          <p:cNvPr id="54" name="Rektangel med enkelt afklippet hjørne 53"/>
          <p:cNvSpPr/>
          <p:nvPr/>
        </p:nvSpPr>
        <p:spPr>
          <a:xfrm>
            <a:off x="611560" y="2857500"/>
            <a:ext cx="720080" cy="720080"/>
          </a:xfrm>
          <a:prstGeom prst="snip1Rect">
            <a:avLst/>
          </a:prstGeom>
          <a:solidFill>
            <a:srgbClr val="FFF19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000">
                <a:solidFill>
                  <a:srgbClr val="000000"/>
                </a:solidFill>
              </a:rPr>
              <a:t>Hånd-tering af konfe-rencer</a:t>
            </a:r>
          </a:p>
        </p:txBody>
      </p:sp>
      <p:sp>
        <p:nvSpPr>
          <p:cNvPr id="57" name="Rektangel med enkelt afklippet hjørne 56"/>
          <p:cNvSpPr/>
          <p:nvPr/>
        </p:nvSpPr>
        <p:spPr>
          <a:xfrm>
            <a:off x="1907704" y="2209428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pPr algn="ctr"/>
            <a:r>
              <a:rPr lang="da-DK" sz="1200">
                <a:solidFill>
                  <a:srgbClr val="000000"/>
                </a:solidFill>
              </a:rPr>
              <a:t>Moodle</a:t>
            </a:r>
          </a:p>
        </p:txBody>
      </p:sp>
      <p:sp>
        <p:nvSpPr>
          <p:cNvPr id="58" name="Rektangel med enkelt afklippet hjørne 57"/>
          <p:cNvSpPr/>
          <p:nvPr/>
        </p:nvSpPr>
        <p:spPr>
          <a:xfrm>
            <a:off x="1475656" y="3001516"/>
            <a:ext cx="720080" cy="720080"/>
          </a:xfrm>
          <a:prstGeom prst="snip1Rect">
            <a:avLst/>
          </a:prstGeom>
          <a:solidFill>
            <a:srgbClr val="E3DFA2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200">
                <a:solidFill>
                  <a:srgbClr val="000000"/>
                </a:solidFill>
              </a:rPr>
              <a:t>Digital under-skrift</a:t>
            </a:r>
          </a:p>
        </p:txBody>
      </p:sp>
      <p:sp>
        <p:nvSpPr>
          <p:cNvPr id="59" name="Rektangel med enkelt afklippet hjørne 58"/>
          <p:cNvSpPr/>
          <p:nvPr/>
        </p:nvSpPr>
        <p:spPr>
          <a:xfrm>
            <a:off x="1763688" y="4009628"/>
            <a:ext cx="720080" cy="720080"/>
          </a:xfrm>
          <a:prstGeom prst="snip1Rect">
            <a:avLst/>
          </a:prstGeom>
          <a:solidFill>
            <a:srgbClr val="FFF06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050">
                <a:solidFill>
                  <a:srgbClr val="000000"/>
                </a:solidFill>
              </a:rPr>
              <a:t>Trådløs tilkobling af av-udstyr</a:t>
            </a:r>
          </a:p>
        </p:txBody>
      </p:sp>
      <p:sp>
        <p:nvSpPr>
          <p:cNvPr id="60" name="Rektangel med enkelt afklippet hjørne 59"/>
          <p:cNvSpPr/>
          <p:nvPr/>
        </p:nvSpPr>
        <p:spPr>
          <a:xfrm>
            <a:off x="5076056" y="1593108"/>
            <a:ext cx="720080" cy="720080"/>
          </a:xfrm>
          <a:prstGeom prst="snip1Rect">
            <a:avLst/>
          </a:prstGeom>
          <a:solidFill>
            <a:srgbClr val="FFF19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200">
                <a:solidFill>
                  <a:srgbClr val="000000"/>
                </a:solidFill>
              </a:rPr>
              <a:t>HR-løsning</a:t>
            </a:r>
          </a:p>
        </p:txBody>
      </p:sp>
      <p:sp>
        <p:nvSpPr>
          <p:cNvPr id="61" name="Rektangel med enkelt afklippet hjørne 60"/>
          <p:cNvSpPr/>
          <p:nvPr/>
        </p:nvSpPr>
        <p:spPr>
          <a:xfrm>
            <a:off x="827584" y="3793604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200">
                <a:solidFill>
                  <a:srgbClr val="000000"/>
                </a:solidFill>
              </a:rPr>
              <a:t>First Agenda</a:t>
            </a:r>
          </a:p>
          <a:p>
            <a:r>
              <a:rPr lang="da-DK" sz="1200">
                <a:solidFill>
                  <a:srgbClr val="000000"/>
                </a:solidFill>
              </a:rPr>
              <a:t>&lt;&gt; WZ</a:t>
            </a:r>
          </a:p>
        </p:txBody>
      </p:sp>
      <p:sp>
        <p:nvSpPr>
          <p:cNvPr id="62" name="Rektangel med enkelt afklippet hjørne 61"/>
          <p:cNvSpPr/>
          <p:nvPr/>
        </p:nvSpPr>
        <p:spPr>
          <a:xfrm>
            <a:off x="2843808" y="3145532"/>
            <a:ext cx="720080" cy="720080"/>
          </a:xfrm>
          <a:prstGeom prst="snip1Rect">
            <a:avLst/>
          </a:prstGeom>
          <a:solidFill>
            <a:srgbClr val="E3DFA2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000">
                <a:solidFill>
                  <a:srgbClr val="000000"/>
                </a:solidFill>
              </a:rPr>
              <a:t>Elek-troniske eksamensbeviser</a:t>
            </a:r>
          </a:p>
        </p:txBody>
      </p:sp>
      <p:sp>
        <p:nvSpPr>
          <p:cNvPr id="63" name="Rektangel med enkelt afklippet hjørne 62"/>
          <p:cNvSpPr/>
          <p:nvPr/>
        </p:nvSpPr>
        <p:spPr>
          <a:xfrm>
            <a:off x="3347864" y="1777380"/>
            <a:ext cx="720080" cy="720080"/>
          </a:xfrm>
          <a:prstGeom prst="snip1Rect">
            <a:avLst/>
          </a:prstGeom>
          <a:solidFill>
            <a:srgbClr val="FFF19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pPr algn="ctr"/>
            <a:r>
              <a:rPr lang="da-DK" sz="1400">
                <a:solidFill>
                  <a:srgbClr val="000000"/>
                </a:solidFill>
              </a:rPr>
              <a:t>CRM</a:t>
            </a:r>
          </a:p>
          <a:p>
            <a:pPr algn="ctr"/>
            <a:endParaRPr lang="da-DK" sz="1400">
              <a:solidFill>
                <a:srgbClr val="000000"/>
              </a:solidFill>
            </a:endParaRPr>
          </a:p>
        </p:txBody>
      </p:sp>
      <p:sp>
        <p:nvSpPr>
          <p:cNvPr id="64" name="Rektangel med enkelt afklippet hjørne 63"/>
          <p:cNvSpPr/>
          <p:nvPr/>
        </p:nvSpPr>
        <p:spPr>
          <a:xfrm>
            <a:off x="3779912" y="4225652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r>
              <a:rPr lang="da-DK" sz="1100">
                <a:solidFill>
                  <a:srgbClr val="000000"/>
                </a:solidFill>
              </a:rPr>
              <a:t>Eduroam på AAL</a:t>
            </a:r>
          </a:p>
        </p:txBody>
      </p:sp>
      <p:sp>
        <p:nvSpPr>
          <p:cNvPr id="65" name="Rektangel med enkelt afklippet hjørne 64"/>
          <p:cNvSpPr/>
          <p:nvPr/>
        </p:nvSpPr>
        <p:spPr>
          <a:xfrm>
            <a:off x="323528" y="2065412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pPr algn="ctr"/>
            <a:r>
              <a:rPr lang="da-DK" sz="1100">
                <a:solidFill>
                  <a:srgbClr val="000000"/>
                </a:solidFill>
              </a:rPr>
              <a:t>Alternativ til</a:t>
            </a:r>
            <a:r>
              <a:rPr lang="da-DK" sz="1200">
                <a:solidFill>
                  <a:srgbClr val="000000"/>
                </a:solidFill>
              </a:rPr>
              <a:t> STADS</a:t>
            </a:r>
          </a:p>
        </p:txBody>
      </p:sp>
      <p:sp>
        <p:nvSpPr>
          <p:cNvPr id="66" name="Rektangel med enkelt afklippet hjørne 65"/>
          <p:cNvSpPr/>
          <p:nvPr/>
        </p:nvSpPr>
        <p:spPr>
          <a:xfrm>
            <a:off x="5076056" y="2393134"/>
            <a:ext cx="720080" cy="720080"/>
          </a:xfrm>
          <a:prstGeom prst="snip1Rect">
            <a:avLst/>
          </a:prstGeom>
          <a:solidFill>
            <a:srgbClr val="FFF06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r>
              <a:rPr lang="da-DK" sz="1200">
                <a:solidFill>
                  <a:srgbClr val="000000"/>
                </a:solidFill>
              </a:rPr>
              <a:t>Alumne</a:t>
            </a:r>
          </a:p>
          <a:p>
            <a:endParaRPr lang="da-DK" sz="1200">
              <a:solidFill>
                <a:srgbClr val="000000"/>
              </a:solidFill>
            </a:endParaRPr>
          </a:p>
        </p:txBody>
      </p:sp>
      <p:cxnSp>
        <p:nvCxnSpPr>
          <p:cNvPr id="3" name="Lige forbindelse 2"/>
          <p:cNvCxnSpPr/>
          <p:nvPr/>
        </p:nvCxnSpPr>
        <p:spPr>
          <a:xfrm>
            <a:off x="4155828" y="2209428"/>
            <a:ext cx="831778" cy="432048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  <a:headEnd type="stealth" w="med" len="lg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ktangel med enkelt afklippet hjørne 66"/>
          <p:cNvSpPr/>
          <p:nvPr/>
        </p:nvSpPr>
        <p:spPr>
          <a:xfrm>
            <a:off x="5724128" y="3649588"/>
            <a:ext cx="720080" cy="720080"/>
          </a:xfrm>
          <a:prstGeom prst="snip1Rect">
            <a:avLst/>
          </a:prstGeom>
          <a:solidFill>
            <a:srgbClr val="E3DFA2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000">
                <a:solidFill>
                  <a:srgbClr val="000000"/>
                </a:solidFill>
              </a:rPr>
              <a:t>AAU-håndbog</a:t>
            </a:r>
          </a:p>
        </p:txBody>
      </p:sp>
      <p:sp>
        <p:nvSpPr>
          <p:cNvPr id="68" name="Rektangel med enkelt afklippet hjørne 67"/>
          <p:cNvSpPr/>
          <p:nvPr/>
        </p:nvSpPr>
        <p:spPr>
          <a:xfrm>
            <a:off x="5940152" y="4513684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r>
              <a:rPr lang="da-DK" sz="1050">
                <a:solidFill>
                  <a:srgbClr val="000000"/>
                </a:solidFill>
              </a:rPr>
              <a:t>Google Education Suite</a:t>
            </a:r>
          </a:p>
        </p:txBody>
      </p:sp>
      <p:sp>
        <p:nvSpPr>
          <p:cNvPr id="69" name="Rektangel med enkelt afklippet hjørne 68"/>
          <p:cNvSpPr/>
          <p:nvPr/>
        </p:nvSpPr>
        <p:spPr>
          <a:xfrm>
            <a:off x="6876256" y="4729708"/>
            <a:ext cx="720080" cy="720080"/>
          </a:xfrm>
          <a:prstGeom prst="snip1Rect">
            <a:avLst/>
          </a:prstGeom>
          <a:solidFill>
            <a:srgbClr val="FFF06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r>
              <a:rPr lang="da-DK" sz="1000">
                <a:solidFill>
                  <a:srgbClr val="000000"/>
                </a:solidFill>
              </a:rPr>
              <a:t>MAC:</a:t>
            </a:r>
          </a:p>
          <a:p>
            <a:r>
              <a:rPr lang="da-DK" sz="1000">
                <a:solidFill>
                  <a:srgbClr val="000000"/>
                </a:solidFill>
              </a:rPr>
              <a:t>se andres kalendere i Outlook</a:t>
            </a:r>
          </a:p>
        </p:txBody>
      </p:sp>
      <p:sp>
        <p:nvSpPr>
          <p:cNvPr id="70" name="Rektangel med enkelt afklippet hjørne 69"/>
          <p:cNvSpPr/>
          <p:nvPr/>
        </p:nvSpPr>
        <p:spPr>
          <a:xfrm>
            <a:off x="6876256" y="2209428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pPr algn="ctr"/>
            <a:r>
              <a:rPr lang="da-DK" sz="1000">
                <a:solidFill>
                  <a:srgbClr val="000000"/>
                </a:solidFill>
              </a:rPr>
              <a:t>Etablering af HPC </a:t>
            </a:r>
            <a:r>
              <a:rPr lang="da-DK" sz="800">
                <a:solidFill>
                  <a:srgbClr val="000000"/>
                </a:solidFill>
              </a:rPr>
              <a:t>kompetence-center</a:t>
            </a:r>
          </a:p>
        </p:txBody>
      </p:sp>
    </p:spTree>
    <p:extLst>
      <p:ext uri="{BB962C8B-B14F-4D97-AF65-F5344CB8AC3E}">
        <p14:creationId xmlns:p14="http://schemas.microsoft.com/office/powerpoint/2010/main" val="20662811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gebenet trekant 9"/>
          <p:cNvSpPr/>
          <p:nvPr/>
        </p:nvSpPr>
        <p:spPr>
          <a:xfrm>
            <a:off x="7636592" y="1633364"/>
            <a:ext cx="1368152" cy="3816424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87894" tIns="43946" rIns="87894" bIns="43946" rtlCol="0" anchor="ctr"/>
          <a:lstStyle/>
          <a:p>
            <a:pPr algn="ctr"/>
            <a:endParaRPr lang="da-DK"/>
          </a:p>
        </p:txBody>
      </p:sp>
      <p:sp>
        <p:nvSpPr>
          <p:cNvPr id="11" name="Afrundet rektangel 10"/>
          <p:cNvSpPr/>
          <p:nvPr/>
        </p:nvSpPr>
        <p:spPr>
          <a:xfrm>
            <a:off x="7800891" y="1680026"/>
            <a:ext cx="1033092" cy="2577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Afrundet rektangel 4"/>
          <p:cNvSpPr/>
          <p:nvPr/>
        </p:nvSpPr>
        <p:spPr>
          <a:xfrm>
            <a:off x="7783327" y="1633364"/>
            <a:ext cx="895929" cy="2288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Safe track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Strategiske projekter</a:t>
            </a:r>
          </a:p>
        </p:txBody>
      </p:sp>
      <p:sp>
        <p:nvSpPr>
          <p:cNvPr id="13" name="Afrundet rektangel 12"/>
          <p:cNvSpPr/>
          <p:nvPr/>
        </p:nvSpPr>
        <p:spPr>
          <a:xfrm>
            <a:off x="7807888" y="3366018"/>
            <a:ext cx="1033093" cy="2835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Afrundet rektangel 6"/>
          <p:cNvSpPr/>
          <p:nvPr/>
        </p:nvSpPr>
        <p:spPr>
          <a:xfrm>
            <a:off x="7783327" y="3337446"/>
            <a:ext cx="1085339" cy="281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Fast track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Systemforvaltningsprojekter</a:t>
            </a:r>
          </a:p>
        </p:txBody>
      </p:sp>
      <p:sp>
        <p:nvSpPr>
          <p:cNvPr id="15" name="Afrundet rektangel 14"/>
          <p:cNvSpPr/>
          <p:nvPr/>
        </p:nvSpPr>
        <p:spPr>
          <a:xfrm>
            <a:off x="7807889" y="4950196"/>
            <a:ext cx="1033093" cy="2835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Afrundet rektangel 8"/>
          <p:cNvSpPr/>
          <p:nvPr/>
        </p:nvSpPr>
        <p:spPr>
          <a:xfrm>
            <a:off x="7783327" y="4910783"/>
            <a:ext cx="751471" cy="281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20" tIns="65920" rIns="65920" bIns="65920" numCol="1" spcCol="1221" anchor="t" anchorCtr="0">
            <a:noAutofit/>
          </a:bodyPr>
          <a:lstStyle/>
          <a:p>
            <a:pPr defTabSz="769074">
              <a:spcBef>
                <a:spcPct val="0"/>
              </a:spcBef>
            </a:pPr>
            <a:r>
              <a:rPr lang="da-DK" sz="800"/>
              <a:t>Just do it</a:t>
            </a:r>
          </a:p>
          <a:p>
            <a:pPr defTabSz="769074">
              <a:spcBef>
                <a:spcPct val="0"/>
              </a:spcBef>
            </a:pPr>
            <a:r>
              <a:rPr lang="da-DK" sz="600"/>
              <a:t>Opgaver</a:t>
            </a:r>
          </a:p>
        </p:txBody>
      </p:sp>
      <p:sp>
        <p:nvSpPr>
          <p:cNvPr id="106" name="Tekstfelt 105"/>
          <p:cNvSpPr txBox="1"/>
          <p:nvPr/>
        </p:nvSpPr>
        <p:spPr>
          <a:xfrm>
            <a:off x="1666641" y="1242774"/>
            <a:ext cx="541123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Behov</a:t>
            </a:r>
          </a:p>
        </p:txBody>
      </p:sp>
      <p:sp>
        <p:nvSpPr>
          <p:cNvPr id="107" name="Tekstfelt 106"/>
          <p:cNvSpPr txBox="1"/>
          <p:nvPr/>
        </p:nvSpPr>
        <p:spPr>
          <a:xfrm>
            <a:off x="3252072" y="1242774"/>
            <a:ext cx="633797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Pipeline</a:t>
            </a:r>
          </a:p>
        </p:txBody>
      </p:sp>
      <p:sp>
        <p:nvSpPr>
          <p:cNvPr id="108" name="Tekstfelt 107"/>
          <p:cNvSpPr txBox="1"/>
          <p:nvPr/>
        </p:nvSpPr>
        <p:spPr>
          <a:xfrm>
            <a:off x="4583061" y="1242774"/>
            <a:ext cx="1593856" cy="242639"/>
          </a:xfrm>
          <a:prstGeom prst="rect">
            <a:avLst/>
          </a:prstGeom>
          <a:noFill/>
        </p:spPr>
        <p:txBody>
          <a:bodyPr wrap="square" lIns="87894" tIns="43946" rIns="87894" bIns="43946" rtlCol="0">
            <a:spAutoFit/>
          </a:bodyPr>
          <a:lstStyle/>
          <a:p>
            <a:pPr algn="ctr"/>
            <a:r>
              <a:rPr lang="da-DK" sz="1000"/>
              <a:t>Projekt/sager</a:t>
            </a:r>
          </a:p>
        </p:txBody>
      </p:sp>
      <p:sp>
        <p:nvSpPr>
          <p:cNvPr id="109" name="Tekstfelt 108"/>
          <p:cNvSpPr txBox="1"/>
          <p:nvPr/>
        </p:nvSpPr>
        <p:spPr>
          <a:xfrm>
            <a:off x="6661186" y="1242774"/>
            <a:ext cx="1061285" cy="242639"/>
          </a:xfrm>
          <a:prstGeom prst="rect">
            <a:avLst/>
          </a:prstGeom>
          <a:noFill/>
        </p:spPr>
        <p:txBody>
          <a:bodyPr wrap="none" lIns="87894" tIns="43946" rIns="87894" bIns="43946" rtlCol="0">
            <a:spAutoFit/>
          </a:bodyPr>
          <a:lstStyle/>
          <a:p>
            <a:pPr algn="ctr"/>
            <a:r>
              <a:rPr lang="da-DK" sz="1000"/>
              <a:t>Gennemførelse</a:t>
            </a:r>
          </a:p>
        </p:txBody>
      </p:sp>
      <p:cxnSp>
        <p:nvCxnSpPr>
          <p:cNvPr id="111" name="Lige forbindelse 110"/>
          <p:cNvCxnSpPr/>
          <p:nvPr/>
        </p:nvCxnSpPr>
        <p:spPr>
          <a:xfrm>
            <a:off x="122814" y="1515594"/>
            <a:ext cx="8887209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Lige forbindelse 114"/>
          <p:cNvCxnSpPr/>
          <p:nvPr/>
        </p:nvCxnSpPr>
        <p:spPr>
          <a:xfrm>
            <a:off x="122814" y="1227562"/>
            <a:ext cx="8887209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Lige forbindelse 115"/>
          <p:cNvCxnSpPr/>
          <p:nvPr/>
        </p:nvCxnSpPr>
        <p:spPr>
          <a:xfrm>
            <a:off x="122814" y="5521796"/>
            <a:ext cx="8887209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468395"/>
          </a:xfrm>
        </p:spPr>
        <p:txBody>
          <a:bodyPr anchor="t"/>
          <a:lstStyle/>
          <a:p>
            <a:r>
              <a:rPr lang="da-DK"/>
              <a:t>Billeder af organisationens behov</a:t>
            </a:r>
          </a:p>
        </p:txBody>
      </p:sp>
      <p:sp>
        <p:nvSpPr>
          <p:cNvPr id="53" name="Rektangel med enkelt afklippet hjørne 52"/>
          <p:cNvSpPr/>
          <p:nvPr/>
        </p:nvSpPr>
        <p:spPr>
          <a:xfrm>
            <a:off x="1115616" y="1705372"/>
            <a:ext cx="720080" cy="720080"/>
          </a:xfrm>
          <a:prstGeom prst="snip1Rect">
            <a:avLst/>
          </a:prstGeom>
          <a:solidFill>
            <a:srgbClr val="FFF06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200">
                <a:solidFill>
                  <a:srgbClr val="000000"/>
                </a:solidFill>
              </a:rPr>
              <a:t>Flipped class-room</a:t>
            </a:r>
          </a:p>
        </p:txBody>
      </p:sp>
      <p:sp>
        <p:nvSpPr>
          <p:cNvPr id="54" name="Rektangel med enkelt afklippet hjørne 53"/>
          <p:cNvSpPr/>
          <p:nvPr/>
        </p:nvSpPr>
        <p:spPr>
          <a:xfrm>
            <a:off x="611560" y="2857500"/>
            <a:ext cx="720080" cy="720080"/>
          </a:xfrm>
          <a:prstGeom prst="snip1Rect">
            <a:avLst/>
          </a:prstGeom>
          <a:solidFill>
            <a:srgbClr val="FFF19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000">
                <a:solidFill>
                  <a:srgbClr val="000000"/>
                </a:solidFill>
              </a:rPr>
              <a:t>Hånd-tering af konfe-rencer</a:t>
            </a:r>
          </a:p>
        </p:txBody>
      </p:sp>
      <p:sp>
        <p:nvSpPr>
          <p:cNvPr id="57" name="Rektangel med enkelt afklippet hjørne 56"/>
          <p:cNvSpPr/>
          <p:nvPr/>
        </p:nvSpPr>
        <p:spPr>
          <a:xfrm>
            <a:off x="1907704" y="2209428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pPr algn="ctr"/>
            <a:r>
              <a:rPr lang="da-DK" sz="1200">
                <a:solidFill>
                  <a:srgbClr val="000000"/>
                </a:solidFill>
              </a:rPr>
              <a:t>Moodle</a:t>
            </a:r>
          </a:p>
        </p:txBody>
      </p:sp>
      <p:sp>
        <p:nvSpPr>
          <p:cNvPr id="58" name="Rektangel med enkelt afklippet hjørne 57"/>
          <p:cNvSpPr/>
          <p:nvPr/>
        </p:nvSpPr>
        <p:spPr>
          <a:xfrm>
            <a:off x="1475656" y="3001516"/>
            <a:ext cx="720080" cy="720080"/>
          </a:xfrm>
          <a:prstGeom prst="snip1Rect">
            <a:avLst/>
          </a:prstGeom>
          <a:solidFill>
            <a:srgbClr val="E3DFA2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200">
                <a:solidFill>
                  <a:srgbClr val="000000"/>
                </a:solidFill>
              </a:rPr>
              <a:t>Digital under-skrift</a:t>
            </a:r>
          </a:p>
        </p:txBody>
      </p:sp>
      <p:sp>
        <p:nvSpPr>
          <p:cNvPr id="59" name="Rektangel med enkelt afklippet hjørne 58"/>
          <p:cNvSpPr/>
          <p:nvPr/>
        </p:nvSpPr>
        <p:spPr>
          <a:xfrm>
            <a:off x="1763688" y="4009628"/>
            <a:ext cx="720080" cy="720080"/>
          </a:xfrm>
          <a:prstGeom prst="snip1Rect">
            <a:avLst/>
          </a:prstGeom>
          <a:solidFill>
            <a:srgbClr val="FFF06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050">
                <a:solidFill>
                  <a:srgbClr val="000000"/>
                </a:solidFill>
              </a:rPr>
              <a:t>Trådløs tilkobling af av-udstyr</a:t>
            </a:r>
          </a:p>
        </p:txBody>
      </p:sp>
      <p:sp>
        <p:nvSpPr>
          <p:cNvPr id="60" name="Rektangel med enkelt afklippet hjørne 59"/>
          <p:cNvSpPr/>
          <p:nvPr/>
        </p:nvSpPr>
        <p:spPr>
          <a:xfrm>
            <a:off x="5076056" y="1593108"/>
            <a:ext cx="720080" cy="720080"/>
          </a:xfrm>
          <a:prstGeom prst="snip1Rect">
            <a:avLst/>
          </a:prstGeom>
          <a:solidFill>
            <a:srgbClr val="FFF196"/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200" b="1">
                <a:solidFill>
                  <a:srgbClr val="000000"/>
                </a:solidFill>
              </a:rPr>
              <a:t>HR-løsning</a:t>
            </a:r>
          </a:p>
        </p:txBody>
      </p:sp>
      <p:sp>
        <p:nvSpPr>
          <p:cNvPr id="61" name="Rektangel med enkelt afklippet hjørne 60"/>
          <p:cNvSpPr/>
          <p:nvPr/>
        </p:nvSpPr>
        <p:spPr>
          <a:xfrm>
            <a:off x="827584" y="3793604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200">
                <a:solidFill>
                  <a:srgbClr val="000000"/>
                </a:solidFill>
              </a:rPr>
              <a:t>First Agenda</a:t>
            </a:r>
          </a:p>
          <a:p>
            <a:r>
              <a:rPr lang="da-DK" sz="1200">
                <a:solidFill>
                  <a:srgbClr val="000000"/>
                </a:solidFill>
              </a:rPr>
              <a:t>&lt;&gt; WZ</a:t>
            </a:r>
          </a:p>
        </p:txBody>
      </p:sp>
      <p:sp>
        <p:nvSpPr>
          <p:cNvPr id="62" name="Rektangel med enkelt afklippet hjørne 61"/>
          <p:cNvSpPr/>
          <p:nvPr/>
        </p:nvSpPr>
        <p:spPr>
          <a:xfrm>
            <a:off x="2843808" y="3145532"/>
            <a:ext cx="720080" cy="720080"/>
          </a:xfrm>
          <a:prstGeom prst="snip1Rect">
            <a:avLst/>
          </a:prstGeom>
          <a:solidFill>
            <a:srgbClr val="E3DFA2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000">
                <a:solidFill>
                  <a:srgbClr val="000000"/>
                </a:solidFill>
              </a:rPr>
              <a:t>Elek-troniske eksamensbeviser</a:t>
            </a:r>
          </a:p>
        </p:txBody>
      </p:sp>
      <p:sp>
        <p:nvSpPr>
          <p:cNvPr id="63" name="Rektangel med enkelt afklippet hjørne 62"/>
          <p:cNvSpPr/>
          <p:nvPr/>
        </p:nvSpPr>
        <p:spPr>
          <a:xfrm>
            <a:off x="3347864" y="1777380"/>
            <a:ext cx="720080" cy="720080"/>
          </a:xfrm>
          <a:prstGeom prst="snip1Rect">
            <a:avLst/>
          </a:prstGeom>
          <a:solidFill>
            <a:srgbClr val="FFF19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pPr algn="ctr"/>
            <a:r>
              <a:rPr lang="da-DK" sz="1400">
                <a:solidFill>
                  <a:srgbClr val="000000"/>
                </a:solidFill>
              </a:rPr>
              <a:t>CRM</a:t>
            </a:r>
          </a:p>
          <a:p>
            <a:pPr algn="ctr"/>
            <a:endParaRPr lang="da-DK" sz="1400">
              <a:solidFill>
                <a:srgbClr val="000000"/>
              </a:solidFill>
            </a:endParaRPr>
          </a:p>
        </p:txBody>
      </p:sp>
      <p:sp>
        <p:nvSpPr>
          <p:cNvPr id="64" name="Rektangel med enkelt afklippet hjørne 63"/>
          <p:cNvSpPr/>
          <p:nvPr/>
        </p:nvSpPr>
        <p:spPr>
          <a:xfrm>
            <a:off x="3779912" y="4225652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r>
              <a:rPr lang="da-DK" sz="1100">
                <a:solidFill>
                  <a:srgbClr val="000000"/>
                </a:solidFill>
              </a:rPr>
              <a:t>Eduroam på AAL</a:t>
            </a:r>
          </a:p>
        </p:txBody>
      </p:sp>
      <p:sp>
        <p:nvSpPr>
          <p:cNvPr id="65" name="Rektangel med enkelt afklippet hjørne 64"/>
          <p:cNvSpPr/>
          <p:nvPr/>
        </p:nvSpPr>
        <p:spPr>
          <a:xfrm>
            <a:off x="323528" y="2065412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pPr algn="ctr"/>
            <a:r>
              <a:rPr lang="da-DK" sz="1100">
                <a:solidFill>
                  <a:srgbClr val="000000"/>
                </a:solidFill>
              </a:rPr>
              <a:t>Alternativ til</a:t>
            </a:r>
            <a:r>
              <a:rPr lang="da-DK" sz="1200">
                <a:solidFill>
                  <a:srgbClr val="000000"/>
                </a:solidFill>
              </a:rPr>
              <a:t> STADS</a:t>
            </a:r>
          </a:p>
        </p:txBody>
      </p:sp>
      <p:sp>
        <p:nvSpPr>
          <p:cNvPr id="66" name="Rektangel med enkelt afklippet hjørne 65"/>
          <p:cNvSpPr/>
          <p:nvPr/>
        </p:nvSpPr>
        <p:spPr>
          <a:xfrm>
            <a:off x="5076056" y="2393134"/>
            <a:ext cx="720080" cy="720080"/>
          </a:xfrm>
          <a:prstGeom prst="snip1Rect">
            <a:avLst/>
          </a:prstGeom>
          <a:solidFill>
            <a:srgbClr val="FFF066"/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r>
              <a:rPr lang="da-DK" sz="1200" b="1">
                <a:solidFill>
                  <a:srgbClr val="000000"/>
                </a:solidFill>
              </a:rPr>
              <a:t>Alumne</a:t>
            </a:r>
          </a:p>
          <a:p>
            <a:endParaRPr lang="da-DK" sz="1200" b="1">
              <a:solidFill>
                <a:srgbClr val="000000"/>
              </a:solidFill>
            </a:endParaRPr>
          </a:p>
        </p:txBody>
      </p:sp>
      <p:cxnSp>
        <p:nvCxnSpPr>
          <p:cNvPr id="3" name="Lige forbindelse 2"/>
          <p:cNvCxnSpPr/>
          <p:nvPr/>
        </p:nvCxnSpPr>
        <p:spPr>
          <a:xfrm>
            <a:off x="4155828" y="2209428"/>
            <a:ext cx="831778" cy="432048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  <a:headEnd type="stealth" w="med" len="lg"/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ktangel med enkelt afklippet hjørne 66"/>
          <p:cNvSpPr/>
          <p:nvPr/>
        </p:nvSpPr>
        <p:spPr>
          <a:xfrm>
            <a:off x="5724128" y="3649588"/>
            <a:ext cx="720080" cy="720080"/>
          </a:xfrm>
          <a:prstGeom prst="snip1Rect">
            <a:avLst/>
          </a:prstGeom>
          <a:solidFill>
            <a:srgbClr val="E3DFA2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t">
            <a:noAutofit/>
          </a:bodyPr>
          <a:lstStyle/>
          <a:p>
            <a:r>
              <a:rPr lang="da-DK" sz="1000">
                <a:solidFill>
                  <a:srgbClr val="000000"/>
                </a:solidFill>
              </a:rPr>
              <a:t>AAU-håndbog</a:t>
            </a:r>
          </a:p>
        </p:txBody>
      </p:sp>
      <p:sp>
        <p:nvSpPr>
          <p:cNvPr id="68" name="Rektangel med enkelt afklippet hjørne 67"/>
          <p:cNvSpPr/>
          <p:nvPr/>
        </p:nvSpPr>
        <p:spPr>
          <a:xfrm>
            <a:off x="5940152" y="4513684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r>
              <a:rPr lang="da-DK" sz="1050">
                <a:solidFill>
                  <a:srgbClr val="000000"/>
                </a:solidFill>
              </a:rPr>
              <a:t>Google Education Suite</a:t>
            </a:r>
          </a:p>
        </p:txBody>
      </p:sp>
      <p:sp>
        <p:nvSpPr>
          <p:cNvPr id="69" name="Rektangel med enkelt afklippet hjørne 68"/>
          <p:cNvSpPr/>
          <p:nvPr/>
        </p:nvSpPr>
        <p:spPr>
          <a:xfrm>
            <a:off x="6876256" y="4729708"/>
            <a:ext cx="720080" cy="720080"/>
          </a:xfrm>
          <a:prstGeom prst="snip1Rect">
            <a:avLst/>
          </a:prstGeom>
          <a:solidFill>
            <a:srgbClr val="FFF066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r>
              <a:rPr lang="da-DK" sz="1000">
                <a:solidFill>
                  <a:srgbClr val="000000"/>
                </a:solidFill>
              </a:rPr>
              <a:t>MAC:</a:t>
            </a:r>
          </a:p>
          <a:p>
            <a:r>
              <a:rPr lang="da-DK" sz="1000">
                <a:solidFill>
                  <a:srgbClr val="000000"/>
                </a:solidFill>
              </a:rPr>
              <a:t>se andres kalendere i Outlook</a:t>
            </a:r>
          </a:p>
        </p:txBody>
      </p:sp>
      <p:sp>
        <p:nvSpPr>
          <p:cNvPr id="70" name="Rektangel med enkelt afklippet hjørne 69"/>
          <p:cNvSpPr/>
          <p:nvPr/>
        </p:nvSpPr>
        <p:spPr>
          <a:xfrm>
            <a:off x="6876256" y="2209428"/>
            <a:ext cx="720080" cy="720080"/>
          </a:xfrm>
          <a:prstGeom prst="snip1Rect">
            <a:avLst/>
          </a:prstGeom>
          <a:solidFill>
            <a:srgbClr val="FFFAB4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0" rtlCol="0" anchor="ctr">
            <a:noAutofit/>
          </a:bodyPr>
          <a:lstStyle/>
          <a:p>
            <a:pPr algn="ctr"/>
            <a:r>
              <a:rPr lang="da-DK" sz="1000">
                <a:solidFill>
                  <a:srgbClr val="000000"/>
                </a:solidFill>
              </a:rPr>
              <a:t>Etablering af HPC </a:t>
            </a:r>
            <a:r>
              <a:rPr lang="da-DK" sz="800">
                <a:solidFill>
                  <a:srgbClr val="000000"/>
                </a:solidFill>
              </a:rPr>
              <a:t>kompetence-center</a:t>
            </a:r>
          </a:p>
        </p:txBody>
      </p:sp>
    </p:spTree>
    <p:extLst>
      <p:ext uri="{BB962C8B-B14F-4D97-AF65-F5344CB8AC3E}">
        <p14:creationId xmlns:p14="http://schemas.microsoft.com/office/powerpoint/2010/main" val="28961844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880" y="49188"/>
            <a:ext cx="8229600" cy="952500"/>
          </a:xfrm>
        </p:spPr>
        <p:txBody>
          <a:bodyPr>
            <a:normAutofit/>
          </a:bodyPr>
          <a:lstStyle/>
          <a:p>
            <a:r>
              <a:rPr lang="da-DK" sz="2800" b="1">
                <a:solidFill>
                  <a:schemeClr val="bg1"/>
                </a:solidFill>
              </a:rPr>
              <a:t>Hvordan får vi ’det hele’ til at virke?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796" y="1012190"/>
            <a:ext cx="6245475" cy="364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52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2880" y="49188"/>
            <a:ext cx="8229600" cy="952500"/>
          </a:xfrm>
        </p:spPr>
        <p:txBody>
          <a:bodyPr>
            <a:normAutofit/>
          </a:bodyPr>
          <a:lstStyle/>
          <a:p>
            <a:r>
              <a:rPr lang="da-DK" sz="2800" b="1">
                <a:solidFill>
                  <a:schemeClr val="bg1"/>
                </a:solidFill>
              </a:rPr>
              <a:t>Hvordan får vi ’det hele’ til at virke?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32501"/>
            <a:ext cx="7557026" cy="44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659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44000" cy="5715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108" y="4096356"/>
            <a:ext cx="2427967" cy="1618644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-2741" y="-94828"/>
            <a:ext cx="186236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38100" h="38100"/>
            </a:sp3d>
          </a:bodyPr>
          <a:lstStyle/>
          <a:p>
            <a:r>
              <a:rPr lang="da-DK" sz="5400" b="1">
                <a:solidFill>
                  <a:srgbClr val="FFFAB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pple Chancery"/>
                <a:cs typeface="Apple Chancery"/>
              </a:rPr>
              <a:t>Før...</a:t>
            </a:r>
          </a:p>
        </p:txBody>
      </p:sp>
    </p:spTree>
    <p:extLst>
      <p:ext uri="{BB962C8B-B14F-4D97-AF65-F5344CB8AC3E}">
        <p14:creationId xmlns:p14="http://schemas.microsoft.com/office/powerpoint/2010/main" val="32643943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52500"/>
          </a:xfrm>
        </p:spPr>
        <p:txBody>
          <a:bodyPr>
            <a:normAutofit/>
          </a:bodyPr>
          <a:lstStyle/>
          <a:p>
            <a:r>
              <a:rPr lang="da-DK"/>
              <a:t>Nuværende it-beslutnings- og styringsstruktur</a:t>
            </a:r>
            <a:br>
              <a:rPr lang="da-DK"/>
            </a:br>
            <a:r>
              <a:rPr lang="da-DK" sz="1600"/>
              <a:t>- Skitse af nuværende struktur</a:t>
            </a:r>
          </a:p>
        </p:txBody>
      </p:sp>
      <p:cxnSp>
        <p:nvCxnSpPr>
          <p:cNvPr id="80" name="Lige forbindelse 79"/>
          <p:cNvCxnSpPr>
            <a:stCxn id="104" idx="0"/>
            <a:endCxn id="130" idx="2"/>
          </p:cNvCxnSpPr>
          <p:nvPr/>
        </p:nvCxnSpPr>
        <p:spPr>
          <a:xfrm flipV="1">
            <a:off x="720134" y="3386138"/>
            <a:ext cx="495154" cy="335458"/>
          </a:xfrm>
          <a:prstGeom prst="line">
            <a:avLst/>
          </a:prstGeom>
          <a:ln w="12700"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Lige forbindelse 80"/>
          <p:cNvCxnSpPr>
            <a:stCxn id="105" idx="0"/>
            <a:endCxn id="130" idx="2"/>
          </p:cNvCxnSpPr>
          <p:nvPr/>
        </p:nvCxnSpPr>
        <p:spPr>
          <a:xfrm flipV="1">
            <a:off x="720134" y="3386138"/>
            <a:ext cx="495154" cy="1126789"/>
          </a:xfrm>
          <a:prstGeom prst="line">
            <a:avLst/>
          </a:prstGeom>
          <a:ln w="12700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Lige forbindelse 95"/>
          <p:cNvCxnSpPr>
            <a:stCxn id="106" idx="0"/>
            <a:endCxn id="129" idx="2"/>
          </p:cNvCxnSpPr>
          <p:nvPr/>
        </p:nvCxnSpPr>
        <p:spPr>
          <a:xfrm flipV="1">
            <a:off x="1440214" y="3386138"/>
            <a:ext cx="570434" cy="1198797"/>
          </a:xfrm>
          <a:prstGeom prst="line">
            <a:avLst/>
          </a:prstGeom>
          <a:ln w="12700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Lige forbindelse 96"/>
          <p:cNvCxnSpPr>
            <a:stCxn id="107" idx="0"/>
            <a:endCxn id="129" idx="2"/>
          </p:cNvCxnSpPr>
          <p:nvPr/>
        </p:nvCxnSpPr>
        <p:spPr>
          <a:xfrm flipH="1" flipV="1">
            <a:off x="2010648" y="3386138"/>
            <a:ext cx="5630" cy="1126789"/>
          </a:xfrm>
          <a:prstGeom prst="line">
            <a:avLst/>
          </a:prstGeom>
          <a:ln w="12700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Lige forbindelse 97"/>
          <p:cNvCxnSpPr>
            <a:stCxn id="108" idx="0"/>
            <a:endCxn id="131" idx="2"/>
          </p:cNvCxnSpPr>
          <p:nvPr/>
        </p:nvCxnSpPr>
        <p:spPr>
          <a:xfrm flipV="1">
            <a:off x="2215777" y="3386138"/>
            <a:ext cx="586959" cy="335458"/>
          </a:xfrm>
          <a:prstGeom prst="line">
            <a:avLst/>
          </a:prstGeom>
          <a:ln w="12700"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Lige forbindelse 98"/>
          <p:cNvCxnSpPr>
            <a:stCxn id="109" idx="0"/>
            <a:endCxn id="128" idx="2"/>
          </p:cNvCxnSpPr>
          <p:nvPr/>
        </p:nvCxnSpPr>
        <p:spPr>
          <a:xfrm flipV="1">
            <a:off x="3432088" y="3386138"/>
            <a:ext cx="162736" cy="1126789"/>
          </a:xfrm>
          <a:prstGeom prst="line">
            <a:avLst/>
          </a:prstGeom>
          <a:ln w="12700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Lige forbindelse 99"/>
          <p:cNvCxnSpPr>
            <a:stCxn id="110" idx="0"/>
            <a:endCxn id="132" idx="2"/>
          </p:cNvCxnSpPr>
          <p:nvPr/>
        </p:nvCxnSpPr>
        <p:spPr>
          <a:xfrm flipV="1">
            <a:off x="4080160" y="3386138"/>
            <a:ext cx="300207" cy="1055538"/>
          </a:xfrm>
          <a:prstGeom prst="line">
            <a:avLst/>
          </a:prstGeom>
          <a:ln w="12700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Lige forbindelse 100"/>
          <p:cNvCxnSpPr>
            <a:stCxn id="111" idx="0"/>
            <a:endCxn id="131" idx="2"/>
          </p:cNvCxnSpPr>
          <p:nvPr/>
        </p:nvCxnSpPr>
        <p:spPr>
          <a:xfrm flipV="1">
            <a:off x="2736358" y="3386138"/>
            <a:ext cx="66378" cy="1055538"/>
          </a:xfrm>
          <a:prstGeom prst="line">
            <a:avLst/>
          </a:prstGeom>
          <a:ln w="12700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Venstre klammeparentes 101"/>
          <p:cNvSpPr/>
          <p:nvPr/>
        </p:nvSpPr>
        <p:spPr>
          <a:xfrm>
            <a:off x="671955" y="2594050"/>
            <a:ext cx="144016" cy="792088"/>
          </a:xfrm>
          <a:prstGeom prst="leftBrace">
            <a:avLst>
              <a:gd name="adj1" fmla="val 113052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211A52"/>
              </a:solidFill>
              <a:latin typeface="Arial"/>
            </a:endParaRPr>
          </a:p>
        </p:txBody>
      </p:sp>
      <p:sp>
        <p:nvSpPr>
          <p:cNvPr id="103" name="Tekstfelt 102"/>
          <p:cNvSpPr txBox="1"/>
          <p:nvPr/>
        </p:nvSpPr>
        <p:spPr>
          <a:xfrm>
            <a:off x="251520" y="2569468"/>
            <a:ext cx="492443" cy="86409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da-DK" sz="1000"/>
              <a:t>It-strategiske programmer</a:t>
            </a:r>
          </a:p>
        </p:txBody>
      </p:sp>
      <p:sp>
        <p:nvSpPr>
          <p:cNvPr id="104" name="Rektangel 103"/>
          <p:cNvSpPr/>
          <p:nvPr/>
        </p:nvSpPr>
        <p:spPr>
          <a:xfrm>
            <a:off x="383923" y="3721596"/>
            <a:ext cx="672422" cy="432805"/>
          </a:xfrm>
          <a:prstGeom prst="rect">
            <a:avLst/>
          </a:prstGeom>
          <a:ln w="6350" cmpd="sng"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Strategisk projekt</a:t>
            </a:r>
          </a:p>
        </p:txBody>
      </p:sp>
      <p:sp>
        <p:nvSpPr>
          <p:cNvPr id="105" name="Rektangel 104"/>
          <p:cNvSpPr/>
          <p:nvPr/>
        </p:nvSpPr>
        <p:spPr>
          <a:xfrm>
            <a:off x="455931" y="4512927"/>
            <a:ext cx="528406" cy="432805"/>
          </a:xfrm>
          <a:prstGeom prst="rect">
            <a:avLst/>
          </a:prstGeom>
          <a:ln w="6350">
            <a:solidFill>
              <a:srgbClr val="0000F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Systemejer/</a:t>
            </a:r>
          </a:p>
          <a:p>
            <a:pPr algn="ctr"/>
            <a:r>
              <a:rPr lang="da-DK" sz="800">
                <a:solidFill>
                  <a:srgbClr val="54616E"/>
                </a:solidFill>
              </a:rPr>
              <a:t>SFSG</a:t>
            </a:r>
          </a:p>
        </p:txBody>
      </p:sp>
      <p:sp>
        <p:nvSpPr>
          <p:cNvPr id="106" name="Rektangel 105"/>
          <p:cNvSpPr/>
          <p:nvPr/>
        </p:nvSpPr>
        <p:spPr>
          <a:xfrm>
            <a:off x="1176011" y="4584935"/>
            <a:ext cx="528406" cy="432805"/>
          </a:xfrm>
          <a:prstGeom prst="rect">
            <a:avLst/>
          </a:prstGeom>
          <a:ln w="6350">
            <a:solidFill>
              <a:srgbClr val="0000F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Systemejer/</a:t>
            </a:r>
          </a:p>
          <a:p>
            <a:pPr algn="ctr"/>
            <a:r>
              <a:rPr lang="da-DK" sz="800">
                <a:solidFill>
                  <a:srgbClr val="54616E"/>
                </a:solidFill>
              </a:rPr>
              <a:t>SFSG</a:t>
            </a:r>
          </a:p>
        </p:txBody>
      </p:sp>
      <p:sp>
        <p:nvSpPr>
          <p:cNvPr id="107" name="Rektangel 106"/>
          <p:cNvSpPr/>
          <p:nvPr/>
        </p:nvSpPr>
        <p:spPr>
          <a:xfrm>
            <a:off x="1752075" y="4512927"/>
            <a:ext cx="528406" cy="432805"/>
          </a:xfrm>
          <a:prstGeom prst="rect">
            <a:avLst/>
          </a:prstGeom>
          <a:ln w="6350">
            <a:solidFill>
              <a:srgbClr val="0000F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Systemejer/</a:t>
            </a:r>
          </a:p>
          <a:p>
            <a:pPr algn="ctr"/>
            <a:r>
              <a:rPr lang="da-DK" sz="800">
                <a:solidFill>
                  <a:srgbClr val="54616E"/>
                </a:solidFill>
              </a:rPr>
              <a:t>SFSG</a:t>
            </a:r>
          </a:p>
        </p:txBody>
      </p:sp>
      <p:sp>
        <p:nvSpPr>
          <p:cNvPr id="108" name="Rektangel 107"/>
          <p:cNvSpPr/>
          <p:nvPr/>
        </p:nvSpPr>
        <p:spPr>
          <a:xfrm>
            <a:off x="1896091" y="3721596"/>
            <a:ext cx="639372" cy="432805"/>
          </a:xfrm>
          <a:prstGeom prst="rect">
            <a:avLst/>
          </a:prstGeom>
          <a:ln w="6350" cmpd="sng"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Strategisk projekt</a:t>
            </a:r>
          </a:p>
        </p:txBody>
      </p:sp>
      <p:sp>
        <p:nvSpPr>
          <p:cNvPr id="109" name="Rektangel 108"/>
          <p:cNvSpPr/>
          <p:nvPr/>
        </p:nvSpPr>
        <p:spPr>
          <a:xfrm>
            <a:off x="3167885" y="4512927"/>
            <a:ext cx="528406" cy="432805"/>
          </a:xfrm>
          <a:prstGeom prst="rect">
            <a:avLst/>
          </a:prstGeom>
          <a:ln w="6350">
            <a:solidFill>
              <a:srgbClr val="0000F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Systemejer/</a:t>
            </a:r>
          </a:p>
          <a:p>
            <a:pPr algn="ctr"/>
            <a:r>
              <a:rPr lang="da-DK" sz="800">
                <a:solidFill>
                  <a:srgbClr val="54616E"/>
                </a:solidFill>
              </a:rPr>
              <a:t>SFSG</a:t>
            </a:r>
          </a:p>
        </p:txBody>
      </p:sp>
      <p:sp>
        <p:nvSpPr>
          <p:cNvPr id="110" name="Rektangel 109"/>
          <p:cNvSpPr/>
          <p:nvPr/>
        </p:nvSpPr>
        <p:spPr>
          <a:xfrm>
            <a:off x="3815957" y="4441676"/>
            <a:ext cx="528406" cy="432805"/>
          </a:xfrm>
          <a:prstGeom prst="rect">
            <a:avLst/>
          </a:prstGeom>
          <a:ln w="6350">
            <a:solidFill>
              <a:srgbClr val="0000F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Systemejer/</a:t>
            </a:r>
          </a:p>
          <a:p>
            <a:pPr algn="ctr"/>
            <a:r>
              <a:rPr lang="da-DK" sz="800">
                <a:solidFill>
                  <a:srgbClr val="54616E"/>
                </a:solidFill>
              </a:rPr>
              <a:t>SFSG</a:t>
            </a:r>
          </a:p>
        </p:txBody>
      </p:sp>
      <p:sp>
        <p:nvSpPr>
          <p:cNvPr id="111" name="Rektangel 110"/>
          <p:cNvSpPr/>
          <p:nvPr/>
        </p:nvSpPr>
        <p:spPr>
          <a:xfrm>
            <a:off x="2472155" y="4441676"/>
            <a:ext cx="528406" cy="432805"/>
          </a:xfrm>
          <a:prstGeom prst="rect">
            <a:avLst/>
          </a:prstGeom>
          <a:ln w="6350">
            <a:solidFill>
              <a:srgbClr val="0000F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Systemejer/</a:t>
            </a:r>
          </a:p>
          <a:p>
            <a:pPr algn="ctr"/>
            <a:r>
              <a:rPr lang="da-DK" sz="800">
                <a:solidFill>
                  <a:srgbClr val="54616E"/>
                </a:solidFill>
              </a:rPr>
              <a:t>SFSG</a:t>
            </a:r>
          </a:p>
        </p:txBody>
      </p:sp>
      <p:sp>
        <p:nvSpPr>
          <p:cNvPr id="112" name="Rektangel 111"/>
          <p:cNvSpPr/>
          <p:nvPr/>
        </p:nvSpPr>
        <p:spPr>
          <a:xfrm>
            <a:off x="383923" y="1777380"/>
            <a:ext cx="4320480" cy="578402"/>
          </a:xfrm>
          <a:prstGeom prst="rect">
            <a:avLst/>
          </a:prstGeom>
          <a:solidFill>
            <a:schemeClr val="accent3">
              <a:alpha val="4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>
                <a:solidFill>
                  <a:srgbClr val="211A52"/>
                </a:solidFill>
                <a:latin typeface="Arial"/>
              </a:rPr>
              <a:t>It-Strategisk Råd</a:t>
            </a:r>
          </a:p>
          <a:p>
            <a:pPr algn="r"/>
            <a:endParaRPr lang="da-DK" sz="1000">
              <a:solidFill>
                <a:srgbClr val="211A52"/>
              </a:solidFill>
              <a:latin typeface="Arial"/>
            </a:endParaRPr>
          </a:p>
          <a:p>
            <a:r>
              <a:rPr lang="da-DK" sz="1000">
                <a:solidFill>
                  <a:srgbClr val="211A52"/>
                </a:solidFill>
                <a:latin typeface="Arial"/>
              </a:rPr>
              <a:t>Strategi og porteføljestyring (strategiske projekter og it-services)</a:t>
            </a:r>
          </a:p>
        </p:txBody>
      </p:sp>
      <p:sp>
        <p:nvSpPr>
          <p:cNvPr id="113" name="Rektangel 112"/>
          <p:cNvSpPr/>
          <p:nvPr/>
        </p:nvSpPr>
        <p:spPr>
          <a:xfrm>
            <a:off x="1151661" y="3649588"/>
            <a:ext cx="672422" cy="432805"/>
          </a:xfrm>
          <a:prstGeom prst="rect">
            <a:avLst/>
          </a:prstGeom>
          <a:ln w="6350" cmpd="sng"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Strategisk projekt</a:t>
            </a:r>
          </a:p>
        </p:txBody>
      </p:sp>
      <p:sp>
        <p:nvSpPr>
          <p:cNvPr id="114" name="Rektangel 113"/>
          <p:cNvSpPr/>
          <p:nvPr/>
        </p:nvSpPr>
        <p:spPr>
          <a:xfrm>
            <a:off x="3336251" y="3649588"/>
            <a:ext cx="639372" cy="432805"/>
          </a:xfrm>
          <a:prstGeom prst="rect">
            <a:avLst/>
          </a:prstGeom>
          <a:ln w="6350" cmpd="sng"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Strategisk projekt</a:t>
            </a:r>
          </a:p>
        </p:txBody>
      </p:sp>
      <p:sp>
        <p:nvSpPr>
          <p:cNvPr id="115" name="Rektangel 114"/>
          <p:cNvSpPr/>
          <p:nvPr/>
        </p:nvSpPr>
        <p:spPr>
          <a:xfrm>
            <a:off x="4056331" y="3721596"/>
            <a:ext cx="639372" cy="432805"/>
          </a:xfrm>
          <a:prstGeom prst="rect">
            <a:avLst/>
          </a:prstGeom>
          <a:ln w="6350" cmpd="sng"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Strategisk projekt</a:t>
            </a:r>
          </a:p>
        </p:txBody>
      </p:sp>
      <p:sp>
        <p:nvSpPr>
          <p:cNvPr id="116" name="Rektangel 115"/>
          <p:cNvSpPr/>
          <p:nvPr/>
        </p:nvSpPr>
        <p:spPr>
          <a:xfrm>
            <a:off x="2616171" y="3793604"/>
            <a:ext cx="639372" cy="432805"/>
          </a:xfrm>
          <a:prstGeom prst="rect">
            <a:avLst/>
          </a:prstGeom>
          <a:ln w="6350" cmpd="sng"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54616E"/>
                </a:solidFill>
              </a:rPr>
              <a:t>Strategisk projekt</a:t>
            </a:r>
          </a:p>
        </p:txBody>
      </p:sp>
      <p:cxnSp>
        <p:nvCxnSpPr>
          <p:cNvPr id="117" name="Lige forbindelse 116"/>
          <p:cNvCxnSpPr>
            <a:stCxn id="114" idx="0"/>
            <a:endCxn id="128" idx="2"/>
          </p:cNvCxnSpPr>
          <p:nvPr/>
        </p:nvCxnSpPr>
        <p:spPr>
          <a:xfrm flipH="1" flipV="1">
            <a:off x="3594824" y="3386138"/>
            <a:ext cx="61113" cy="263450"/>
          </a:xfrm>
          <a:prstGeom prst="line">
            <a:avLst/>
          </a:prstGeom>
          <a:ln w="12700"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Lige forbindelse 117"/>
          <p:cNvCxnSpPr>
            <a:stCxn id="115" idx="0"/>
            <a:endCxn id="132" idx="2"/>
          </p:cNvCxnSpPr>
          <p:nvPr/>
        </p:nvCxnSpPr>
        <p:spPr>
          <a:xfrm flipV="1">
            <a:off x="4376017" y="3386138"/>
            <a:ext cx="4350" cy="335458"/>
          </a:xfrm>
          <a:prstGeom prst="line">
            <a:avLst/>
          </a:prstGeom>
          <a:ln w="12700"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Lige forbindelse 118"/>
          <p:cNvCxnSpPr>
            <a:stCxn id="116" idx="0"/>
            <a:endCxn id="128" idx="2"/>
          </p:cNvCxnSpPr>
          <p:nvPr/>
        </p:nvCxnSpPr>
        <p:spPr>
          <a:xfrm flipV="1">
            <a:off x="2935857" y="3386138"/>
            <a:ext cx="658967" cy="407466"/>
          </a:xfrm>
          <a:prstGeom prst="line">
            <a:avLst/>
          </a:prstGeom>
          <a:ln w="12700"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Lige forbindelse 119"/>
          <p:cNvCxnSpPr>
            <a:stCxn id="113" idx="0"/>
            <a:endCxn id="129" idx="2"/>
          </p:cNvCxnSpPr>
          <p:nvPr/>
        </p:nvCxnSpPr>
        <p:spPr>
          <a:xfrm flipV="1">
            <a:off x="1487872" y="3386138"/>
            <a:ext cx="522776" cy="263450"/>
          </a:xfrm>
          <a:prstGeom prst="line">
            <a:avLst/>
          </a:prstGeom>
          <a:ln w="12700"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ektangel 120"/>
          <p:cNvSpPr/>
          <p:nvPr/>
        </p:nvSpPr>
        <p:spPr>
          <a:xfrm>
            <a:off x="383923" y="1057300"/>
            <a:ext cx="4320480" cy="504056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>
                <a:solidFill>
                  <a:srgbClr val="211A52"/>
                </a:solidFill>
                <a:latin typeface="Arial"/>
              </a:rPr>
              <a:t>Direktionen</a:t>
            </a:r>
          </a:p>
        </p:txBody>
      </p:sp>
      <p:cxnSp>
        <p:nvCxnSpPr>
          <p:cNvPr id="122" name="Lige forbindelse 121"/>
          <p:cNvCxnSpPr>
            <a:stCxn id="121" idx="2"/>
            <a:endCxn id="112" idx="0"/>
          </p:cNvCxnSpPr>
          <p:nvPr/>
        </p:nvCxnSpPr>
        <p:spPr>
          <a:xfrm>
            <a:off x="2544163" y="1561356"/>
            <a:ext cx="0" cy="216024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3" name="Lige forbindelse 122"/>
          <p:cNvCxnSpPr>
            <a:stCxn id="112" idx="2"/>
            <a:endCxn id="130" idx="0"/>
          </p:cNvCxnSpPr>
          <p:nvPr/>
        </p:nvCxnSpPr>
        <p:spPr>
          <a:xfrm flipH="1">
            <a:off x="1215288" y="2355782"/>
            <a:ext cx="1328875" cy="238268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4" name="Lige forbindelse 123"/>
          <p:cNvCxnSpPr>
            <a:stCxn id="112" idx="2"/>
            <a:endCxn id="129" idx="0"/>
          </p:cNvCxnSpPr>
          <p:nvPr/>
        </p:nvCxnSpPr>
        <p:spPr>
          <a:xfrm flipH="1">
            <a:off x="2010648" y="2355782"/>
            <a:ext cx="533515" cy="238268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5" name="Lige forbindelse 124"/>
          <p:cNvCxnSpPr>
            <a:stCxn id="112" idx="2"/>
            <a:endCxn id="131" idx="0"/>
          </p:cNvCxnSpPr>
          <p:nvPr/>
        </p:nvCxnSpPr>
        <p:spPr>
          <a:xfrm>
            <a:off x="2544163" y="2355782"/>
            <a:ext cx="258573" cy="238268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6" name="Lige forbindelse 125"/>
          <p:cNvCxnSpPr>
            <a:stCxn id="112" idx="2"/>
            <a:endCxn id="128" idx="0"/>
          </p:cNvCxnSpPr>
          <p:nvPr/>
        </p:nvCxnSpPr>
        <p:spPr>
          <a:xfrm>
            <a:off x="2544163" y="2355782"/>
            <a:ext cx="1050661" cy="238268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7" name="Lige forbindelse 126"/>
          <p:cNvCxnSpPr>
            <a:stCxn id="112" idx="2"/>
            <a:endCxn id="132" idx="0"/>
          </p:cNvCxnSpPr>
          <p:nvPr/>
        </p:nvCxnSpPr>
        <p:spPr>
          <a:xfrm>
            <a:off x="2544163" y="2355782"/>
            <a:ext cx="1836204" cy="238268"/>
          </a:xfrm>
          <a:prstGeom prst="line">
            <a:avLst/>
          </a:prstGeom>
          <a:ln w="25400">
            <a:solidFill>
              <a:schemeClr val="tx2"/>
            </a:solidFill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8" name="Rektangel 127"/>
          <p:cNvSpPr/>
          <p:nvPr/>
        </p:nvSpPr>
        <p:spPr>
          <a:xfrm>
            <a:off x="3270788" y="2594050"/>
            <a:ext cx="648072" cy="79208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Ins="36000" rtlCol="0" anchor="t"/>
          <a:lstStyle/>
          <a:p>
            <a:r>
              <a:rPr lang="da-DK" sz="1100">
                <a:solidFill>
                  <a:schemeClr val="tx1"/>
                </a:solidFill>
              </a:rPr>
              <a:t>ISR-AD</a:t>
            </a:r>
          </a:p>
          <a:p>
            <a:endParaRPr lang="da-DK" sz="800">
              <a:solidFill>
                <a:schemeClr val="tx1"/>
              </a:solidFill>
            </a:endParaRPr>
          </a:p>
          <a:p>
            <a:r>
              <a:rPr lang="da-DK" sz="800">
                <a:solidFill>
                  <a:schemeClr val="tx1"/>
                </a:solidFill>
              </a:rPr>
              <a:t>Administra-tion</a:t>
            </a:r>
          </a:p>
        </p:txBody>
      </p:sp>
      <p:sp>
        <p:nvSpPr>
          <p:cNvPr id="129" name="Rektangel 128"/>
          <p:cNvSpPr/>
          <p:nvPr/>
        </p:nvSpPr>
        <p:spPr>
          <a:xfrm>
            <a:off x="1686612" y="2594050"/>
            <a:ext cx="648072" cy="79208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a-DK" sz="1100">
                <a:solidFill>
                  <a:schemeClr val="tx1"/>
                </a:solidFill>
              </a:rPr>
              <a:t>ISR-UL</a:t>
            </a:r>
            <a:endParaRPr lang="da-DK" sz="800">
              <a:solidFill>
                <a:schemeClr val="tx1"/>
              </a:solidFill>
            </a:endParaRPr>
          </a:p>
          <a:p>
            <a:endParaRPr lang="da-DK" sz="800">
              <a:solidFill>
                <a:schemeClr val="tx1"/>
              </a:solidFill>
            </a:endParaRPr>
          </a:p>
          <a:p>
            <a:r>
              <a:rPr lang="da-DK" sz="800">
                <a:solidFill>
                  <a:schemeClr val="tx1"/>
                </a:solidFill>
              </a:rPr>
              <a:t>Uddannelse og Læring</a:t>
            </a:r>
          </a:p>
        </p:txBody>
      </p:sp>
      <p:sp>
        <p:nvSpPr>
          <p:cNvPr id="130" name="Rektangel 129"/>
          <p:cNvSpPr/>
          <p:nvPr/>
        </p:nvSpPr>
        <p:spPr>
          <a:xfrm>
            <a:off x="887979" y="2594050"/>
            <a:ext cx="654617" cy="79208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a-DK" sz="1100">
                <a:solidFill>
                  <a:schemeClr val="tx1"/>
                </a:solidFill>
              </a:rPr>
              <a:t>ISR-FF</a:t>
            </a:r>
          </a:p>
          <a:p>
            <a:endParaRPr lang="da-DK" sz="800">
              <a:solidFill>
                <a:schemeClr val="tx1"/>
              </a:solidFill>
            </a:endParaRPr>
          </a:p>
          <a:p>
            <a:r>
              <a:rPr lang="da-DK" sz="800">
                <a:solidFill>
                  <a:schemeClr val="tx1"/>
                </a:solidFill>
              </a:rPr>
              <a:t>Forskning og Formidling</a:t>
            </a:r>
          </a:p>
        </p:txBody>
      </p:sp>
      <p:sp>
        <p:nvSpPr>
          <p:cNvPr id="131" name="Rektangel 130"/>
          <p:cNvSpPr/>
          <p:nvPr/>
        </p:nvSpPr>
        <p:spPr>
          <a:xfrm>
            <a:off x="2478700" y="2594050"/>
            <a:ext cx="648072" cy="792088"/>
          </a:xfrm>
          <a:prstGeom prst="rect">
            <a:avLst/>
          </a:prstGeom>
          <a:ln>
            <a:solidFill>
              <a:srgbClr val="58837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a-DK" sz="1100">
                <a:solidFill>
                  <a:schemeClr val="tx1"/>
                </a:solidFill>
              </a:rPr>
              <a:t>ISR-ST</a:t>
            </a:r>
          </a:p>
          <a:p>
            <a:endParaRPr lang="da-DK" sz="800">
              <a:solidFill>
                <a:schemeClr val="tx1"/>
              </a:solidFill>
            </a:endParaRPr>
          </a:p>
          <a:p>
            <a:r>
              <a:rPr lang="da-DK" sz="800">
                <a:solidFill>
                  <a:schemeClr val="tx1"/>
                </a:solidFill>
              </a:rPr>
              <a:t>Studie-administration</a:t>
            </a:r>
          </a:p>
        </p:txBody>
      </p:sp>
      <p:sp>
        <p:nvSpPr>
          <p:cNvPr id="132" name="Rektangel 131"/>
          <p:cNvSpPr/>
          <p:nvPr/>
        </p:nvSpPr>
        <p:spPr>
          <a:xfrm>
            <a:off x="4056331" y="2594050"/>
            <a:ext cx="648072" cy="7920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Ins="36000" rtlCol="0" anchor="t"/>
          <a:lstStyle/>
          <a:p>
            <a:r>
              <a:rPr lang="da-DK" sz="1100">
                <a:solidFill>
                  <a:schemeClr val="tx1"/>
                </a:solidFill>
              </a:rPr>
              <a:t>ISR-GD</a:t>
            </a:r>
          </a:p>
          <a:p>
            <a:endParaRPr lang="da-DK" sz="800">
              <a:solidFill>
                <a:schemeClr val="tx1"/>
              </a:solidFill>
            </a:endParaRPr>
          </a:p>
          <a:p>
            <a:r>
              <a:rPr lang="da-DK" sz="800">
                <a:solidFill>
                  <a:schemeClr val="tx1"/>
                </a:solidFill>
              </a:rPr>
              <a:t>Grunddata</a:t>
            </a:r>
          </a:p>
        </p:txBody>
      </p:sp>
      <p:sp>
        <p:nvSpPr>
          <p:cNvPr id="136" name="Rektangel 135"/>
          <p:cNvSpPr/>
          <p:nvPr/>
        </p:nvSpPr>
        <p:spPr>
          <a:xfrm>
            <a:off x="5436096" y="1129308"/>
            <a:ext cx="3347296" cy="20162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a-DK" sz="1400">
                <a:solidFill>
                  <a:srgbClr val="211A52"/>
                </a:solidFill>
              </a:rPr>
              <a:t>Forretning</a:t>
            </a:r>
            <a:r>
              <a:rPr lang="da-DK" sz="1000">
                <a:solidFill>
                  <a:srgbClr val="211A52"/>
                </a:solidFill>
              </a:rPr>
              <a:t> – ansvarlig for organisation og processer</a:t>
            </a:r>
          </a:p>
        </p:txBody>
      </p:sp>
      <p:sp>
        <p:nvSpPr>
          <p:cNvPr id="137" name="Rektangel 136"/>
          <p:cNvSpPr/>
          <p:nvPr/>
        </p:nvSpPr>
        <p:spPr>
          <a:xfrm>
            <a:off x="5652851" y="1524783"/>
            <a:ext cx="2894927" cy="32460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>
                <a:solidFill>
                  <a:srgbClr val="211A52"/>
                </a:solidFill>
                <a:latin typeface="Arial"/>
              </a:rPr>
              <a:t>Direktionen</a:t>
            </a:r>
          </a:p>
        </p:txBody>
      </p:sp>
      <p:cxnSp>
        <p:nvCxnSpPr>
          <p:cNvPr id="138" name="Lige forbindelse 137"/>
          <p:cNvCxnSpPr>
            <a:stCxn id="145" idx="0"/>
            <a:endCxn id="137" idx="2"/>
          </p:cNvCxnSpPr>
          <p:nvPr/>
        </p:nvCxnSpPr>
        <p:spPr>
          <a:xfrm flipV="1">
            <a:off x="5984190" y="1849388"/>
            <a:ext cx="1116125" cy="3600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Lige forbindelse 138"/>
          <p:cNvCxnSpPr>
            <a:stCxn id="147" idx="0"/>
            <a:endCxn id="137" idx="2"/>
          </p:cNvCxnSpPr>
          <p:nvPr/>
        </p:nvCxnSpPr>
        <p:spPr>
          <a:xfrm flipH="1" flipV="1">
            <a:off x="7100315" y="1849388"/>
            <a:ext cx="1116123" cy="21602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Lige forbindelse 139"/>
          <p:cNvCxnSpPr>
            <a:stCxn id="146" idx="0"/>
            <a:endCxn id="137" idx="2"/>
          </p:cNvCxnSpPr>
          <p:nvPr/>
        </p:nvCxnSpPr>
        <p:spPr>
          <a:xfrm flipV="1">
            <a:off x="7100314" y="1849388"/>
            <a:ext cx="1" cy="28803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ektangel 144"/>
          <p:cNvSpPr/>
          <p:nvPr/>
        </p:nvSpPr>
        <p:spPr>
          <a:xfrm>
            <a:off x="5508104" y="2209428"/>
            <a:ext cx="952172" cy="43204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211A52"/>
                </a:solidFill>
                <a:latin typeface="Arial"/>
              </a:rPr>
              <a:t>Administrativ Ledergruppe</a:t>
            </a:r>
          </a:p>
        </p:txBody>
      </p:sp>
      <p:sp>
        <p:nvSpPr>
          <p:cNvPr id="146" name="Rektangel 145"/>
          <p:cNvSpPr/>
          <p:nvPr/>
        </p:nvSpPr>
        <p:spPr>
          <a:xfrm>
            <a:off x="6624228" y="2137420"/>
            <a:ext cx="952172" cy="43204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211A52"/>
                </a:solidFill>
                <a:latin typeface="Arial"/>
              </a:rPr>
              <a:t>Strategisk Uddannelsesråd</a:t>
            </a:r>
          </a:p>
        </p:txBody>
      </p:sp>
      <p:sp>
        <p:nvSpPr>
          <p:cNvPr id="147" name="Rektangel 146"/>
          <p:cNvSpPr/>
          <p:nvPr/>
        </p:nvSpPr>
        <p:spPr>
          <a:xfrm>
            <a:off x="7740352" y="2065412"/>
            <a:ext cx="952172" cy="43204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211A52"/>
                </a:solidFill>
                <a:latin typeface="Arial"/>
              </a:rPr>
              <a:t>Strategisk råd for Forskning og Innovation</a:t>
            </a:r>
          </a:p>
        </p:txBody>
      </p:sp>
    </p:spTree>
    <p:extLst>
      <p:ext uri="{BB962C8B-B14F-4D97-AF65-F5344CB8AC3E}">
        <p14:creationId xmlns:p14="http://schemas.microsoft.com/office/powerpoint/2010/main" val="42621900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07" y="991859"/>
            <a:ext cx="6297521" cy="4723141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282531" y="121196"/>
            <a:ext cx="2457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i="1">
                <a:solidFill>
                  <a:schemeClr val="bg1"/>
                </a:solidFill>
              </a:rPr>
              <a:t>og efter...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6754142" y="5305772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>
                <a:solidFill>
                  <a:srgbClr val="000000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0593920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52500"/>
          </a:xfrm>
        </p:spPr>
        <p:txBody>
          <a:bodyPr>
            <a:normAutofit/>
          </a:bodyPr>
          <a:lstStyle/>
          <a:p>
            <a:r>
              <a:rPr lang="da-DK"/>
              <a:t>Skitse af tilpasset it-beslutnings- og styringsstruktur</a:t>
            </a:r>
            <a:br>
              <a:rPr lang="da-DK"/>
            </a:br>
            <a:r>
              <a:rPr lang="da-DK" sz="1600"/>
              <a:t>- skitse af ansvarsdeling og referencer mellem forskellige instanser og aktører</a:t>
            </a:r>
          </a:p>
        </p:txBody>
      </p:sp>
      <p:sp>
        <p:nvSpPr>
          <p:cNvPr id="98" name="Rektangel 97"/>
          <p:cNvSpPr/>
          <p:nvPr/>
        </p:nvSpPr>
        <p:spPr>
          <a:xfrm>
            <a:off x="5436096" y="1417340"/>
            <a:ext cx="3347296" cy="2880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a-DK" sz="1400">
                <a:solidFill>
                  <a:srgbClr val="211A52"/>
                </a:solidFill>
              </a:rPr>
              <a:t>Forretning</a:t>
            </a:r>
            <a:r>
              <a:rPr lang="da-DK" sz="1000">
                <a:solidFill>
                  <a:srgbClr val="211A52"/>
                </a:solidFill>
              </a:rPr>
              <a:t> – ansvarlig for organisation og processer</a:t>
            </a:r>
          </a:p>
        </p:txBody>
      </p:sp>
      <p:sp>
        <p:nvSpPr>
          <p:cNvPr id="99" name="Rektangel 98"/>
          <p:cNvSpPr/>
          <p:nvPr/>
        </p:nvSpPr>
        <p:spPr>
          <a:xfrm>
            <a:off x="395536" y="1417340"/>
            <a:ext cx="3528392" cy="2880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da-DK" sz="1400">
                <a:solidFill>
                  <a:srgbClr val="211A52"/>
                </a:solidFill>
              </a:rPr>
              <a:t>IT</a:t>
            </a:r>
            <a:r>
              <a:rPr lang="da-DK" sz="1000">
                <a:solidFill>
                  <a:srgbClr val="211A52"/>
                </a:solidFill>
              </a:rPr>
              <a:t> – ansvarlig for gennemførelse af projekter og opgaver</a:t>
            </a:r>
          </a:p>
        </p:txBody>
      </p:sp>
      <p:sp>
        <p:nvSpPr>
          <p:cNvPr id="100" name="Ligebenet trekant 99"/>
          <p:cNvSpPr/>
          <p:nvPr/>
        </p:nvSpPr>
        <p:spPr>
          <a:xfrm>
            <a:off x="536144" y="1705372"/>
            <a:ext cx="1947624" cy="2376264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1" name="Rektangel 100"/>
          <p:cNvSpPr/>
          <p:nvPr/>
        </p:nvSpPr>
        <p:spPr>
          <a:xfrm>
            <a:off x="486084" y="1777380"/>
            <a:ext cx="3273091" cy="792088"/>
          </a:xfrm>
          <a:prstGeom prst="rect">
            <a:avLst/>
          </a:prstGeom>
          <a:solidFill>
            <a:schemeClr val="accent3">
              <a:alpha val="4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da-DK" sz="1200">
                <a:solidFill>
                  <a:srgbClr val="211A52"/>
                </a:solidFill>
                <a:latin typeface="Arial"/>
              </a:rPr>
              <a:t>Det Strategiske Digitaliseringsråd</a:t>
            </a:r>
          </a:p>
          <a:p>
            <a:pPr algn="r"/>
            <a:endParaRPr lang="da-DK" sz="800">
              <a:solidFill>
                <a:srgbClr val="211A52"/>
              </a:solidFill>
              <a:latin typeface="Arial"/>
            </a:endParaRPr>
          </a:p>
          <a:p>
            <a:pPr algn="r"/>
            <a:r>
              <a:rPr lang="da-DK" sz="800">
                <a:solidFill>
                  <a:srgbClr val="211A52"/>
                </a:solidFill>
                <a:latin typeface="Arial"/>
              </a:rPr>
              <a:t>Strategi og porteføljestyring</a:t>
            </a:r>
          </a:p>
          <a:p>
            <a:pPr algn="r"/>
            <a:r>
              <a:rPr lang="da-DK" sz="800">
                <a:solidFill>
                  <a:srgbClr val="211A52"/>
                </a:solidFill>
                <a:latin typeface="Arial"/>
              </a:rPr>
              <a:t>(prioritering og økonomi)</a:t>
            </a:r>
          </a:p>
        </p:txBody>
      </p:sp>
      <p:sp>
        <p:nvSpPr>
          <p:cNvPr id="102" name="Rektangel 101"/>
          <p:cNvSpPr/>
          <p:nvPr/>
        </p:nvSpPr>
        <p:spPr>
          <a:xfrm>
            <a:off x="5652851" y="1812815"/>
            <a:ext cx="2894927" cy="32460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>
                <a:solidFill>
                  <a:srgbClr val="211A52"/>
                </a:solidFill>
                <a:latin typeface="Arial"/>
              </a:rPr>
              <a:t>Direktionen</a:t>
            </a:r>
          </a:p>
        </p:txBody>
      </p:sp>
      <p:sp>
        <p:nvSpPr>
          <p:cNvPr id="103" name="Rektangel 102"/>
          <p:cNvSpPr/>
          <p:nvPr/>
        </p:nvSpPr>
        <p:spPr>
          <a:xfrm>
            <a:off x="486084" y="2687895"/>
            <a:ext cx="3273091" cy="1249725"/>
          </a:xfrm>
          <a:prstGeom prst="rect">
            <a:avLst/>
          </a:prstGeom>
          <a:solidFill>
            <a:schemeClr val="accent2">
              <a:alpha val="4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a-DK" sz="1200">
                <a:solidFill>
                  <a:srgbClr val="211A52"/>
                </a:solidFill>
                <a:latin typeface="Arial"/>
              </a:rPr>
              <a:t>ITS-/linjeledelsen</a:t>
            </a:r>
          </a:p>
          <a:p>
            <a:pPr algn="r"/>
            <a:endParaRPr lang="da-DK" sz="800">
              <a:solidFill>
                <a:srgbClr val="211A52"/>
              </a:solidFill>
              <a:latin typeface="Arial"/>
            </a:endParaRPr>
          </a:p>
          <a:p>
            <a:pPr algn="r"/>
            <a:r>
              <a:rPr lang="da-DK" sz="800">
                <a:solidFill>
                  <a:srgbClr val="211A52"/>
                </a:solidFill>
                <a:latin typeface="Arial"/>
              </a:rPr>
              <a:t>Koordinering og prioritering</a:t>
            </a:r>
          </a:p>
          <a:p>
            <a:pPr algn="r"/>
            <a:r>
              <a:rPr lang="da-DK" sz="800">
                <a:solidFill>
                  <a:srgbClr val="211A52"/>
                </a:solidFill>
                <a:latin typeface="Arial"/>
              </a:rPr>
              <a:t>på taktisk og operationelt niveau</a:t>
            </a:r>
          </a:p>
          <a:p>
            <a:pPr algn="r"/>
            <a:endParaRPr lang="da-DK" sz="800">
              <a:solidFill>
                <a:srgbClr val="211A52"/>
              </a:solidFill>
              <a:latin typeface="Arial"/>
            </a:endParaRPr>
          </a:p>
          <a:p>
            <a:pPr algn="r"/>
            <a:r>
              <a:rPr lang="da-DK" sz="800">
                <a:solidFill>
                  <a:srgbClr val="211A52"/>
                </a:solidFill>
                <a:latin typeface="Arial"/>
              </a:rPr>
              <a:t>Kun uløselige udfordringer</a:t>
            </a:r>
          </a:p>
          <a:p>
            <a:pPr algn="r"/>
            <a:r>
              <a:rPr lang="da-DK" sz="800">
                <a:solidFill>
                  <a:srgbClr val="211A52"/>
                </a:solidFill>
                <a:latin typeface="Arial"/>
              </a:rPr>
              <a:t>eskaleres til DSD/Direktionen</a:t>
            </a:r>
          </a:p>
        </p:txBody>
      </p:sp>
      <p:grpSp>
        <p:nvGrpSpPr>
          <p:cNvPr id="104" name="Grupper 103"/>
          <p:cNvGrpSpPr/>
          <p:nvPr/>
        </p:nvGrpSpPr>
        <p:grpSpPr>
          <a:xfrm>
            <a:off x="567363" y="2028470"/>
            <a:ext cx="1368151" cy="443589"/>
            <a:chOff x="936103" y="611601"/>
            <a:chExt cx="1831507" cy="714404"/>
          </a:xfrm>
        </p:grpSpPr>
        <p:sp>
          <p:nvSpPr>
            <p:cNvPr id="105" name="Afrundet rektangel 104"/>
            <p:cNvSpPr/>
            <p:nvPr/>
          </p:nvSpPr>
          <p:spPr>
            <a:xfrm>
              <a:off x="936103" y="623401"/>
              <a:ext cx="1831507" cy="70260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6" name="Afrundet rektangel 4"/>
            <p:cNvSpPr/>
            <p:nvPr/>
          </p:nvSpPr>
          <p:spPr>
            <a:xfrm>
              <a:off x="970401" y="611601"/>
              <a:ext cx="1762911" cy="6340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defTabSz="800100">
                <a:spcBef>
                  <a:spcPct val="0"/>
                </a:spcBef>
              </a:pPr>
              <a:r>
                <a:rPr lang="da-DK" sz="1200" kern="1200"/>
                <a:t>Safe track</a:t>
              </a:r>
            </a:p>
            <a:p>
              <a:pPr lvl="0" defTabSz="800100">
                <a:spcBef>
                  <a:spcPct val="0"/>
                </a:spcBef>
              </a:pPr>
              <a:r>
                <a:rPr lang="da-DK" sz="800"/>
                <a:t>Strategiske projekter</a:t>
              </a:r>
              <a:endParaRPr lang="da-DK" sz="800" kern="1200"/>
            </a:p>
          </p:txBody>
        </p:sp>
      </p:grpSp>
      <p:grpSp>
        <p:nvGrpSpPr>
          <p:cNvPr id="107" name="Grupper 106"/>
          <p:cNvGrpSpPr/>
          <p:nvPr/>
        </p:nvGrpSpPr>
        <p:grpSpPr>
          <a:xfrm>
            <a:off x="536408" y="2772697"/>
            <a:ext cx="1448600" cy="479888"/>
            <a:chOff x="882255" y="1367735"/>
            <a:chExt cx="1939202" cy="702605"/>
          </a:xfrm>
        </p:grpSpPr>
        <p:sp>
          <p:nvSpPr>
            <p:cNvPr id="108" name="Afrundet rektangel 107"/>
            <p:cNvSpPr/>
            <p:nvPr/>
          </p:nvSpPr>
          <p:spPr>
            <a:xfrm>
              <a:off x="936103" y="1367735"/>
              <a:ext cx="1831507" cy="702605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9" name="Afrundet rektangel 6"/>
            <p:cNvSpPr/>
            <p:nvPr/>
          </p:nvSpPr>
          <p:spPr>
            <a:xfrm>
              <a:off x="882255" y="1402033"/>
              <a:ext cx="1939202" cy="6340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defTabSz="800100">
                <a:spcBef>
                  <a:spcPct val="0"/>
                </a:spcBef>
              </a:pPr>
              <a:r>
                <a:rPr lang="da-DK" sz="1200" kern="1200"/>
                <a:t>Fast track</a:t>
              </a:r>
            </a:p>
            <a:p>
              <a:pPr lvl="0" defTabSz="800100">
                <a:spcBef>
                  <a:spcPct val="0"/>
                </a:spcBef>
              </a:pPr>
              <a:r>
                <a:rPr lang="da-DK" sz="800"/>
                <a:t>Systemforvaltningsprojekter</a:t>
              </a:r>
              <a:endParaRPr lang="da-DK" sz="800" kern="1200"/>
            </a:p>
          </p:txBody>
        </p:sp>
      </p:grpSp>
      <p:grpSp>
        <p:nvGrpSpPr>
          <p:cNvPr id="110" name="Grupper 109"/>
          <p:cNvGrpSpPr/>
          <p:nvPr/>
        </p:nvGrpSpPr>
        <p:grpSpPr>
          <a:xfrm>
            <a:off x="576633" y="3348761"/>
            <a:ext cx="1368151" cy="479888"/>
            <a:chOff x="936103" y="2158167"/>
            <a:chExt cx="1831507" cy="702605"/>
          </a:xfrm>
        </p:grpSpPr>
        <p:sp>
          <p:nvSpPr>
            <p:cNvPr id="111" name="Afrundet rektangel 110"/>
            <p:cNvSpPr/>
            <p:nvPr/>
          </p:nvSpPr>
          <p:spPr>
            <a:xfrm>
              <a:off x="936103" y="2158167"/>
              <a:ext cx="1831507" cy="70260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2" name="Afrundet rektangel 8"/>
            <p:cNvSpPr/>
            <p:nvPr/>
          </p:nvSpPr>
          <p:spPr>
            <a:xfrm>
              <a:off x="970401" y="2192465"/>
              <a:ext cx="1762911" cy="6340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defTabSz="800100">
                <a:spcBef>
                  <a:spcPct val="0"/>
                </a:spcBef>
              </a:pPr>
              <a:r>
                <a:rPr lang="da-DK" sz="1200" kern="1200"/>
                <a:t>Just do it</a:t>
              </a:r>
            </a:p>
            <a:p>
              <a:pPr lvl="0" defTabSz="800100">
                <a:spcBef>
                  <a:spcPct val="0"/>
                </a:spcBef>
              </a:pPr>
              <a:r>
                <a:rPr lang="da-DK" sz="800"/>
                <a:t>Opgaver</a:t>
              </a:r>
              <a:endParaRPr lang="da-DK" sz="800" kern="1200"/>
            </a:p>
          </p:txBody>
        </p:sp>
      </p:grpSp>
      <p:cxnSp>
        <p:nvCxnSpPr>
          <p:cNvPr id="113" name="Lige forbindelse 112"/>
          <p:cNvCxnSpPr>
            <a:stCxn id="121" idx="0"/>
            <a:endCxn id="102" idx="2"/>
          </p:cNvCxnSpPr>
          <p:nvPr/>
        </p:nvCxnSpPr>
        <p:spPr>
          <a:xfrm flipV="1">
            <a:off x="5984190" y="2137420"/>
            <a:ext cx="1116125" cy="36004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Lige forbindelse 113"/>
          <p:cNvCxnSpPr>
            <a:stCxn id="123" idx="0"/>
            <a:endCxn id="102" idx="2"/>
          </p:cNvCxnSpPr>
          <p:nvPr/>
        </p:nvCxnSpPr>
        <p:spPr>
          <a:xfrm flipH="1" flipV="1">
            <a:off x="7100315" y="2137420"/>
            <a:ext cx="1116123" cy="21602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Lige forbindelse 114"/>
          <p:cNvCxnSpPr>
            <a:stCxn id="122" idx="0"/>
            <a:endCxn id="102" idx="2"/>
          </p:cNvCxnSpPr>
          <p:nvPr/>
        </p:nvCxnSpPr>
        <p:spPr>
          <a:xfrm flipV="1">
            <a:off x="7100314" y="2137420"/>
            <a:ext cx="1" cy="28803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Lige forbindelse 115"/>
          <p:cNvCxnSpPr>
            <a:stCxn id="120" idx="3"/>
            <a:endCxn id="121" idx="2"/>
          </p:cNvCxnSpPr>
          <p:nvPr/>
        </p:nvCxnSpPr>
        <p:spPr>
          <a:xfrm flipH="1" flipV="1">
            <a:off x="5984190" y="2929508"/>
            <a:ext cx="1124158" cy="201656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Lige forbindelse 116"/>
          <p:cNvCxnSpPr>
            <a:stCxn id="120" idx="3"/>
            <a:endCxn id="122" idx="2"/>
          </p:cNvCxnSpPr>
          <p:nvPr/>
        </p:nvCxnSpPr>
        <p:spPr>
          <a:xfrm flipH="1" flipV="1">
            <a:off x="7100314" y="2857500"/>
            <a:ext cx="8034" cy="273664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Lige forbindelse 117"/>
          <p:cNvCxnSpPr>
            <a:stCxn id="120" idx="3"/>
            <a:endCxn id="123" idx="2"/>
          </p:cNvCxnSpPr>
          <p:nvPr/>
        </p:nvCxnSpPr>
        <p:spPr>
          <a:xfrm flipV="1">
            <a:off x="7108348" y="2785492"/>
            <a:ext cx="1108090" cy="345672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Lige forbindelse 118"/>
          <p:cNvCxnSpPr>
            <a:endCxn id="102" idx="1"/>
          </p:cNvCxnSpPr>
          <p:nvPr/>
        </p:nvCxnSpPr>
        <p:spPr>
          <a:xfrm>
            <a:off x="3765286" y="1975118"/>
            <a:ext cx="1887565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Sky 119"/>
          <p:cNvSpPr/>
          <p:nvPr/>
        </p:nvSpPr>
        <p:spPr>
          <a:xfrm>
            <a:off x="6028228" y="3073524"/>
            <a:ext cx="2160240" cy="1008112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>
                <a:solidFill>
                  <a:srgbClr val="211A52"/>
                </a:solidFill>
              </a:rPr>
              <a:t>systemforvaltning systemejere</a:t>
            </a:r>
          </a:p>
          <a:p>
            <a:pPr algn="ctr"/>
            <a:r>
              <a:rPr lang="da-DK" sz="1000">
                <a:solidFill>
                  <a:srgbClr val="211A52"/>
                </a:solidFill>
              </a:rPr>
              <a:t>procesejere</a:t>
            </a:r>
          </a:p>
        </p:txBody>
      </p:sp>
      <p:sp>
        <p:nvSpPr>
          <p:cNvPr id="121" name="Rektangel 120"/>
          <p:cNvSpPr/>
          <p:nvPr/>
        </p:nvSpPr>
        <p:spPr>
          <a:xfrm>
            <a:off x="5508104" y="2497460"/>
            <a:ext cx="952172" cy="43204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211A52"/>
                </a:solidFill>
                <a:latin typeface="Arial"/>
              </a:rPr>
              <a:t>Administrativ Ledergruppe</a:t>
            </a:r>
          </a:p>
        </p:txBody>
      </p:sp>
      <p:sp>
        <p:nvSpPr>
          <p:cNvPr id="122" name="Rektangel 121"/>
          <p:cNvSpPr/>
          <p:nvPr/>
        </p:nvSpPr>
        <p:spPr>
          <a:xfrm>
            <a:off x="6624228" y="2425452"/>
            <a:ext cx="952172" cy="43204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211A52"/>
                </a:solidFill>
                <a:latin typeface="Arial"/>
              </a:rPr>
              <a:t>Strategisk Uddannelsesråd</a:t>
            </a:r>
          </a:p>
        </p:txBody>
      </p:sp>
      <p:sp>
        <p:nvSpPr>
          <p:cNvPr id="123" name="Rektangel 122"/>
          <p:cNvSpPr/>
          <p:nvPr/>
        </p:nvSpPr>
        <p:spPr>
          <a:xfrm>
            <a:off x="7740352" y="2353444"/>
            <a:ext cx="952172" cy="43204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800">
                <a:solidFill>
                  <a:srgbClr val="211A52"/>
                </a:solidFill>
                <a:latin typeface="Arial"/>
              </a:rPr>
              <a:t>Strategisk råd for Forskning og Innovation</a:t>
            </a:r>
          </a:p>
        </p:txBody>
      </p:sp>
      <p:cxnSp>
        <p:nvCxnSpPr>
          <p:cNvPr id="124" name="Lige forbindelse 123"/>
          <p:cNvCxnSpPr/>
          <p:nvPr/>
        </p:nvCxnSpPr>
        <p:spPr>
          <a:xfrm>
            <a:off x="3771900" y="2209428"/>
            <a:ext cx="3968452" cy="265311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  <a:headEnd type="stealth" w="sm" len="med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Lige forbindelse 124"/>
          <p:cNvCxnSpPr/>
          <p:nvPr/>
        </p:nvCxnSpPr>
        <p:spPr>
          <a:xfrm>
            <a:off x="3768725" y="2281436"/>
            <a:ext cx="2855503" cy="273819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  <a:headEnd type="stealth" w="sm" len="med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Lige forbindelse 125"/>
          <p:cNvCxnSpPr/>
          <p:nvPr/>
        </p:nvCxnSpPr>
        <p:spPr>
          <a:xfrm>
            <a:off x="3765550" y="2353444"/>
            <a:ext cx="1742554" cy="279152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  <a:headEnd type="stealth" w="sm" len="med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Højre-venstrepil 126"/>
          <p:cNvSpPr/>
          <p:nvPr/>
        </p:nvSpPr>
        <p:spPr>
          <a:xfrm>
            <a:off x="3923928" y="2281436"/>
            <a:ext cx="1512170" cy="1267341"/>
          </a:xfrm>
          <a:prstGeom prst="leftRightArrow">
            <a:avLst>
              <a:gd name="adj1" fmla="val 57075"/>
              <a:gd name="adj2" fmla="val 28443"/>
            </a:avLst>
          </a:prstGeom>
          <a:solidFill>
            <a:schemeClr val="accent4">
              <a:alpha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da-DK" sz="1300">
                <a:ln w="3175" cap="flat">
                  <a:noFill/>
                  <a:bevel/>
                </a:ln>
                <a:solidFill>
                  <a:schemeClr val="tx1"/>
                </a:solidFill>
              </a:rPr>
              <a:t>Digitaliserings-partnere</a:t>
            </a:r>
          </a:p>
        </p:txBody>
      </p:sp>
    </p:spTree>
    <p:extLst>
      <p:ext uri="{BB962C8B-B14F-4D97-AF65-F5344CB8AC3E}">
        <p14:creationId xmlns:p14="http://schemas.microsoft.com/office/powerpoint/2010/main" val="9723676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/>
              <a:t>Hvad er digitaliseringspartner?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00200"/>
            <a:ext cx="8128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240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9390"/>
            <a:ext cx="8229600" cy="9525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da-DK"/>
              <a:t>Rollebeskrivelse – digitaliseringspartner</a:t>
            </a:r>
            <a:br>
              <a:rPr lang="da-DK"/>
            </a:br>
            <a:r>
              <a:rPr lang="da-DK" sz="1400"/>
              <a:t>Rollebeskrivelse indgår i it-beslutnings- og styringsstrukturen vedtaget af direktionen 16.12.2017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a-DK"/>
              <a:t>Digitaliseringspartnerens fungerer som det strategiske bindeled mellem IT og organisationen med henblik på at teknologiunderstøtte den strategiske udvikling.</a:t>
            </a:r>
          </a:p>
          <a:p>
            <a:pPr marL="0" indent="0">
              <a:lnSpc>
                <a:spcPct val="120000"/>
              </a:lnSpc>
              <a:buNone/>
            </a:pPr>
            <a:endParaRPr lang="da-DK"/>
          </a:p>
          <a:p>
            <a:pPr marL="0" indent="0">
              <a:lnSpc>
                <a:spcPct val="120000"/>
              </a:lnSpc>
              <a:buNone/>
            </a:pPr>
            <a:r>
              <a:rPr lang="da-DK"/>
              <a:t>Digitaliseringspartneren danner relation (partnerskab) til ledelsespersoner og andre nøgleinteressenter med henblik på at pege på muligheder inden for eksisterende it-services og identificere projektideer.</a:t>
            </a:r>
          </a:p>
          <a:p>
            <a:pPr marL="0" indent="0">
              <a:lnSpc>
                <a:spcPct val="120000"/>
              </a:lnSpc>
              <a:buNone/>
            </a:pPr>
            <a:endParaRPr lang="da-DK"/>
          </a:p>
          <a:p>
            <a:pPr marL="0" indent="0">
              <a:lnSpc>
                <a:spcPct val="120000"/>
              </a:lnSpc>
              <a:buNone/>
            </a:pPr>
            <a:r>
              <a:rPr lang="da-DK"/>
              <a:t>Digitaliseringspartneren er en aktiv rådgiver og sparringspartner for organisationen, hvad angår den strategiske udvikling af en teknologiunderstøttet organisation.</a:t>
            </a:r>
          </a:p>
        </p:txBody>
      </p:sp>
    </p:spTree>
    <p:extLst>
      <p:ext uri="{BB962C8B-B14F-4D97-AF65-F5344CB8AC3E}">
        <p14:creationId xmlns:p14="http://schemas.microsoft.com/office/powerpoint/2010/main" val="18360762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8816"/>
            <a:ext cx="8229600" cy="952500"/>
          </a:xfrm>
        </p:spPr>
        <p:txBody>
          <a:bodyPr/>
          <a:lstStyle/>
          <a:p>
            <a:r>
              <a:rPr lang="da-DK"/>
              <a:t>Kommissorium – digitaliseringspartner</a:t>
            </a:r>
            <a:br>
              <a:rPr lang="da-DK"/>
            </a:br>
            <a:endParaRPr lang="da-DK"/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539552" y="1201316"/>
            <a:ext cx="8352928" cy="3672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54616E"/>
              </a:buClr>
              <a:buSzPct val="100000"/>
              <a:buFont typeface="Arial" pitchFamily="34" charset="0"/>
              <a:buChar char="•"/>
              <a:defRPr sz="1800" kern="1200">
                <a:solidFill>
                  <a:srgbClr val="54616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54616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54616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54616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54616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da-DK" sz="1500"/>
              <a:t>Digitaliseringspartneren har på vegne af ITS følgende ansvar:</a:t>
            </a:r>
          </a:p>
          <a:p>
            <a:pPr lvl="0">
              <a:spcBef>
                <a:spcPts val="1000"/>
              </a:spcBef>
            </a:pPr>
            <a:r>
              <a:rPr lang="da-DK" sz="1500"/>
              <a:t>Indsamler og udfordrer organisationens krav og ønsker</a:t>
            </a:r>
          </a:p>
          <a:p>
            <a:pPr lvl="0">
              <a:spcBef>
                <a:spcPts val="1000"/>
              </a:spcBef>
            </a:pPr>
            <a:r>
              <a:rPr lang="da-DK" sz="1500"/>
              <a:t>Identificerer IT-løsninger, der kan forbedre og forøge enhedens/organisationens strategiske målsætninger</a:t>
            </a:r>
          </a:p>
          <a:p>
            <a:pPr lvl="0">
              <a:spcBef>
                <a:spcPts val="1000"/>
              </a:spcBef>
            </a:pPr>
            <a:r>
              <a:rPr lang="da-DK" sz="1500"/>
              <a:t>Identificerer IT-løsninger målrettet enhedens konkrete behov</a:t>
            </a:r>
          </a:p>
          <a:p>
            <a:pPr lvl="0">
              <a:spcBef>
                <a:spcPts val="1000"/>
              </a:spcBef>
            </a:pPr>
            <a:r>
              <a:rPr lang="da-DK" sz="1500"/>
              <a:t>Hjælper med at identificere og beskrive et grundlag for prioritering af projektforslag i pipeline</a:t>
            </a:r>
          </a:p>
          <a:p>
            <a:pPr lvl="0">
              <a:spcBef>
                <a:spcPts val="1000"/>
              </a:spcBef>
            </a:pPr>
            <a:r>
              <a:rPr lang="da-DK" sz="1500"/>
              <a:t>Yder støtte til den løbende prioritering af projektporteføljen</a:t>
            </a:r>
          </a:p>
          <a:p>
            <a:pPr lvl="0">
              <a:spcBef>
                <a:spcPts val="1000"/>
              </a:spcBef>
            </a:pPr>
            <a:r>
              <a:rPr lang="da-DK" sz="1500"/>
              <a:t>Støtter organisationen i at opnå fælles forståelse og samstemthed omkring realisering af målsætninger, når løsninger skal fungere på tværs af forskellige enheder</a:t>
            </a:r>
          </a:p>
          <a:p>
            <a:pPr lvl="0">
              <a:spcBef>
                <a:spcPts val="1000"/>
              </a:spcBef>
            </a:pPr>
            <a:r>
              <a:rPr lang="da-DK" sz="1500"/>
              <a:t>Forbedrer kommunikation og samarbejde mellem ITS og det øvrige AAU</a:t>
            </a:r>
          </a:p>
          <a:p>
            <a:pPr lvl="0">
              <a:spcBef>
                <a:spcPts val="1000"/>
              </a:spcBef>
            </a:pPr>
            <a:r>
              <a:rPr lang="da-DK" sz="1500"/>
              <a:t>Følger op på om ITS leverer som lovet</a:t>
            </a:r>
          </a:p>
        </p:txBody>
      </p:sp>
    </p:spTree>
    <p:extLst>
      <p:ext uri="{BB962C8B-B14F-4D97-AF65-F5344CB8AC3E}">
        <p14:creationId xmlns:p14="http://schemas.microsoft.com/office/powerpoint/2010/main" val="19451054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AU_DK_16_10_boelger">
  <a:themeElements>
    <a:clrScheme name="AAU farver">
      <a:dk1>
        <a:srgbClr val="211A52"/>
      </a:dk1>
      <a:lt1>
        <a:srgbClr val="FFFFFF"/>
      </a:lt1>
      <a:dk2>
        <a:srgbClr val="54616E"/>
      </a:dk2>
      <a:lt2>
        <a:srgbClr val="FFFFFF"/>
      </a:lt2>
      <a:accent1>
        <a:srgbClr val="594FBF"/>
      </a:accent1>
      <a:accent2>
        <a:srgbClr val="B2A2C7"/>
      </a:accent2>
      <a:accent3>
        <a:srgbClr val="C3D69B"/>
      </a:accent3>
      <a:accent4>
        <a:srgbClr val="95B3D7"/>
      </a:accent4>
      <a:accent5>
        <a:srgbClr val="548DD4"/>
      </a:accent5>
      <a:accent6>
        <a:srgbClr val="BFBFBF"/>
      </a:accent6>
      <a:hlink>
        <a:srgbClr val="0000BF"/>
      </a:hlink>
      <a:folHlink>
        <a:srgbClr val="800080"/>
      </a:folHlink>
    </a:clrScheme>
    <a:fontScheme name="Klassisk kontor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AAU_DK_16_10_boelger.potx</Template>
  <TotalTime>10392</TotalTime>
  <Words>1101</Words>
  <Application>Microsoft Macintosh PowerPoint</Application>
  <PresentationFormat>Skærmshow (16:10)</PresentationFormat>
  <Paragraphs>285</Paragraphs>
  <Slides>29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29</vt:i4>
      </vt:variant>
    </vt:vector>
  </HeadingPairs>
  <TitlesOfParts>
    <vt:vector size="30" baseType="lpstr">
      <vt:lpstr>AAU_DK_16_10_boelger</vt:lpstr>
      <vt:lpstr>PowerPoint-præsentation</vt:lpstr>
      <vt:lpstr>Lidt om governance – baggrund og kontekst</vt:lpstr>
      <vt:lpstr>PowerPoint-præsentation</vt:lpstr>
      <vt:lpstr>Nuværende it-beslutnings- og styringsstruktur - Skitse af nuværende struktur</vt:lpstr>
      <vt:lpstr>PowerPoint-præsentation</vt:lpstr>
      <vt:lpstr>Skitse af tilpasset it-beslutnings- og styringsstruktur - skitse af ansvarsdeling og referencer mellem forskellige instanser og aktører</vt:lpstr>
      <vt:lpstr>Hvad er digitaliseringspartner?</vt:lpstr>
      <vt:lpstr>Rollebeskrivelse – digitaliseringspartner Rollebeskrivelse indgår i it-beslutnings- og styringsstrukturen vedtaget af direktionen 16.12.2017</vt:lpstr>
      <vt:lpstr>Kommissorium – digitaliseringspartner </vt:lpstr>
      <vt:lpstr>PowerPoint-præsentation</vt:lpstr>
      <vt:lpstr>PowerPoint-præsentation</vt:lpstr>
      <vt:lpstr>PowerPoint-præsentation</vt:lpstr>
      <vt:lpstr>Møder med organisationen</vt:lpstr>
      <vt:lpstr>Møder med organisationen</vt:lpstr>
      <vt:lpstr>Modenhed - Oversigt over mål afhængig af   modenhedsniveau</vt:lpstr>
      <vt:lpstr>Hvem rækker vi ud til?</vt:lpstr>
      <vt:lpstr>Hvem rækker vi ud til?</vt:lpstr>
      <vt:lpstr>Hvem rækker vi ud til?</vt:lpstr>
      <vt:lpstr>Hvad møder vi?</vt:lpstr>
      <vt:lpstr>Hvad møder vi?</vt:lpstr>
      <vt:lpstr>Hvad møder vi?</vt:lpstr>
      <vt:lpstr>Hvad møder vi?</vt:lpstr>
      <vt:lpstr>Hvordan får vi ’det hele’ til at virke?</vt:lpstr>
      <vt:lpstr>Plan-processen</vt:lpstr>
      <vt:lpstr>Plan-processen</vt:lpstr>
      <vt:lpstr>Billeder af organisationens behov</vt:lpstr>
      <vt:lpstr>Billeder af organisationens behov</vt:lpstr>
      <vt:lpstr>Hvordan får vi ’det hele’ til at virke?</vt:lpstr>
      <vt:lpstr>Hvordan får vi ’det hele’ til at virke?</vt:lpstr>
    </vt:vector>
  </TitlesOfParts>
  <Company>Aalborg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Henning Jensen</dc:creator>
  <cp:lastModifiedBy>Jakob Cloos Bojesen</cp:lastModifiedBy>
  <cp:revision>83</cp:revision>
  <dcterms:created xsi:type="dcterms:W3CDTF">2013-05-02T08:45:20Z</dcterms:created>
  <dcterms:modified xsi:type="dcterms:W3CDTF">2017-05-23T12:50:03Z</dcterms:modified>
</cp:coreProperties>
</file>